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2" r:id="rId20"/>
    <p:sldId id="284" r:id="rId21"/>
    <p:sldId id="273" r:id="rId22"/>
    <p:sldId id="283" r:id="rId23"/>
    <p:sldId id="274" r:id="rId24"/>
    <p:sldId id="275" r:id="rId25"/>
    <p:sldId id="276" r:id="rId26"/>
    <p:sldId id="277" r:id="rId27"/>
    <p:sldId id="279" r:id="rId28"/>
    <p:sldId id="278" r:id="rId29"/>
    <p:sldId id="280" r:id="rId30"/>
    <p:sldId id="281"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89">
          <p15:clr>
            <a:srgbClr val="000000"/>
          </p15:clr>
        </p15:guide>
        <p15:guide id="2" pos="3822">
          <p15:clr>
            <a:srgbClr val="000000"/>
          </p15:clr>
        </p15:guide>
        <p15:guide id="3" pos="4634">
          <p15:clr>
            <a:srgbClr val="000000"/>
          </p15:clr>
        </p15:guide>
        <p15:guide id="4" pos="300">
          <p15:clr>
            <a:srgbClr val="000000"/>
          </p15:clr>
        </p15:guide>
        <p15:guide id="5" pos="7448">
          <p15:clr>
            <a:srgbClr val="000000"/>
          </p15:clr>
        </p15:guide>
        <p15:guide id="6" pos="488">
          <p15:clr>
            <a:srgbClr val="000000"/>
          </p15:clr>
        </p15:guide>
        <p15:guide id="7" orient="horz" pos="318">
          <p15:clr>
            <a:srgbClr val="000000"/>
          </p15:clr>
        </p15:guide>
        <p15:guide id="8" orient="horz"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jntNunou8ecorQj7QJ18jtXyAT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4A321F-61E9-4314-8941-3847E4674225}">
  <a:tblStyle styleId="{C24A321F-61E9-4314-8941-3847E467422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84" autoAdjust="0"/>
  </p:normalViewPr>
  <p:slideViewPr>
    <p:cSldViewPr snapToGrid="0">
      <p:cViewPr varScale="1">
        <p:scale>
          <a:sx n="75" d="100"/>
          <a:sy n="75" d="100"/>
        </p:scale>
        <p:origin x="946" y="48"/>
      </p:cViewPr>
      <p:guideLst>
        <p:guide orient="horz" pos="2989"/>
        <p:guide pos="3822"/>
        <p:guide pos="4634"/>
        <p:guide pos="300"/>
        <p:guide pos="7448"/>
        <p:guide pos="488"/>
        <p:guide orient="horz" pos="318"/>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745f6b6926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1745f6b6926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7c1caf5870_1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g17c1caf5870_1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745f6b6926_1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g1745f6b6926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7c1caf5870_1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17c1caf5870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7c1caf5870_1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g17c1caf5870_1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7c1caf5870_1_2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g17c1caf5870_1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7c1caf5870_1_2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g17c1caf5870_1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7cb7db6b27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g17cb7db6b27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7cb7db6b27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g17cb7db6b27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9432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745f6b6926_1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g1745f6b6926_1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7c1caf5870_1_2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g17c1caf5870_1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745f6b6926_1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g1745f6b6926_1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7c1caf5870_1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g17c1caf5870_1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745f6b6926_1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1745f6b6926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32" name="Google Shape;6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7c1caf5870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18" name="Google Shape;618;g17c1caf5870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745f6b6926_1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7" name="Google Shape;687;g1745f6b6926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7c1caf5870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17c1caf5870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7c1caf5870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17c1caf5870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745f6b6926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1745f6b692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745f6b6926_1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745f6b6926_1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745f6b6926_1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1745f6b6926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pic>
        <p:nvPicPr>
          <p:cNvPr id="15" name="Google Shape;15;g1745f6b6926_0_97"/>
          <p:cNvPicPr preferRelativeResize="0"/>
          <p:nvPr/>
        </p:nvPicPr>
        <p:blipFill rotWithShape="1">
          <a:blip r:embed="rId2">
            <a:alphaModFix/>
          </a:blip>
          <a:srcRect/>
          <a:stretch/>
        </p:blipFill>
        <p:spPr>
          <a:xfrm>
            <a:off x="-71717" y="-43827"/>
            <a:ext cx="12410592" cy="6980958"/>
          </a:xfrm>
          <a:prstGeom prst="rect">
            <a:avLst/>
          </a:prstGeom>
          <a:noFill/>
          <a:ln>
            <a:noFill/>
          </a:ln>
        </p:spPr>
      </p:pic>
      <p:sp>
        <p:nvSpPr>
          <p:cNvPr id="16" name="Google Shape;16;g1745f6b6926_0_97"/>
          <p:cNvSpPr/>
          <p:nvPr/>
        </p:nvSpPr>
        <p:spPr>
          <a:xfrm>
            <a:off x="-71719" y="1749293"/>
            <a:ext cx="7343591" cy="3520473"/>
          </a:xfrm>
          <a:custGeom>
            <a:avLst/>
            <a:gdLst/>
            <a:ahLst/>
            <a:cxnLst/>
            <a:rect l="l" t="t" r="r" b="b"/>
            <a:pathLst>
              <a:path w="5595117" h="1269783" extrusionOk="0">
                <a:moveTo>
                  <a:pt x="3" y="1260990"/>
                </a:moveTo>
                <a:cubicBezTo>
                  <a:pt x="2" y="924509"/>
                  <a:pt x="1" y="339714"/>
                  <a:pt x="0" y="3233"/>
                </a:cubicBezTo>
                <a:lnTo>
                  <a:pt x="5595117" y="0"/>
                </a:lnTo>
                <a:lnTo>
                  <a:pt x="5434738" y="1269783"/>
                </a:lnTo>
                <a:lnTo>
                  <a:pt x="3" y="1260990"/>
                </a:lnTo>
                <a:close/>
              </a:path>
            </a:pathLst>
          </a:custGeom>
          <a:solidFill>
            <a:srgbClr val="171616">
              <a:alpha val="43529"/>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g1745f6b6926_0_97"/>
          <p:cNvSpPr txBox="1">
            <a:spLocks noGrp="1"/>
          </p:cNvSpPr>
          <p:nvPr>
            <p:ph type="ctrTitle"/>
          </p:nvPr>
        </p:nvSpPr>
        <p:spPr>
          <a:xfrm>
            <a:off x="838200" y="2170469"/>
            <a:ext cx="6443100" cy="1715700"/>
          </a:xfrm>
          <a:prstGeom prst="rect">
            <a:avLst/>
          </a:prstGeom>
          <a:noFill/>
          <a:ln>
            <a:noFill/>
          </a:ln>
          <a:effectLst>
            <a:outerShdw blurRad="50800" dist="76200" dir="2700000" algn="tl" rotWithShape="0">
              <a:srgbClr val="000000">
                <a:alpha val="40000"/>
              </a:srgbClr>
            </a:outerShdw>
          </a:effectLst>
        </p:spPr>
        <p:txBody>
          <a:bodyPr spcFirstLastPara="1" wrap="square" lIns="121900" tIns="60925" rIns="121900" bIns="60925" anchor="t" anchorCtr="0">
            <a:normAutofit/>
          </a:bodyPr>
          <a:lstStyle>
            <a:lvl1pPr lvl="0" algn="l">
              <a:lnSpc>
                <a:spcPct val="90000"/>
              </a:lnSpc>
              <a:spcBef>
                <a:spcPts val="0"/>
              </a:spcBef>
              <a:spcAft>
                <a:spcPts val="0"/>
              </a:spcAft>
              <a:buClr>
                <a:srgbClr val="F2F2F2"/>
              </a:buClr>
              <a:buSzPts val="5300"/>
              <a:buFont typeface="Arial"/>
              <a:buNone/>
              <a:defRPr sz="5300">
                <a:solidFill>
                  <a:srgbClr val="F2F2F2"/>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18" name="Google Shape;18;g1745f6b6926_0_97"/>
          <p:cNvSpPr txBox="1">
            <a:spLocks noGrp="1"/>
          </p:cNvSpPr>
          <p:nvPr>
            <p:ph type="subTitle" idx="1"/>
          </p:nvPr>
        </p:nvSpPr>
        <p:spPr>
          <a:xfrm>
            <a:off x="838200" y="3886165"/>
            <a:ext cx="6163200" cy="1196700"/>
          </a:xfrm>
          <a:prstGeom prst="rect">
            <a:avLst/>
          </a:prstGeom>
          <a:noFill/>
          <a:ln>
            <a:noFill/>
          </a:ln>
        </p:spPr>
        <p:txBody>
          <a:bodyPr spcFirstLastPara="1" wrap="square" lIns="121900" tIns="60925" rIns="121900" bIns="60925" anchor="t" anchorCtr="0">
            <a:normAutofit/>
          </a:bodyPr>
          <a:lstStyle>
            <a:lvl1pPr lvl="0" algn="l">
              <a:lnSpc>
                <a:spcPct val="90000"/>
              </a:lnSpc>
              <a:spcBef>
                <a:spcPts val="1000"/>
              </a:spcBef>
              <a:spcAft>
                <a:spcPts val="0"/>
              </a:spcAft>
              <a:buClr>
                <a:srgbClr val="F2F2F2"/>
              </a:buClr>
              <a:buSzPts val="2400"/>
              <a:buNone/>
              <a:defRPr sz="2400">
                <a:solidFill>
                  <a:srgbClr val="F2F2F2"/>
                </a:solidFill>
              </a:defRPr>
            </a:lvl1pPr>
            <a:lvl2pPr lvl="1" algn="ctr">
              <a:lnSpc>
                <a:spcPct val="90000"/>
              </a:lnSpc>
              <a:spcBef>
                <a:spcPts val="500"/>
              </a:spcBef>
              <a:spcAft>
                <a:spcPts val="0"/>
              </a:spcAft>
              <a:buClr>
                <a:srgbClr val="004282"/>
              </a:buClr>
              <a:buSzPts val="2000"/>
              <a:buNone/>
              <a:defRPr sz="2000"/>
            </a:lvl2pPr>
            <a:lvl3pPr lvl="2" algn="ctr">
              <a:lnSpc>
                <a:spcPct val="90000"/>
              </a:lnSpc>
              <a:spcBef>
                <a:spcPts val="500"/>
              </a:spcBef>
              <a:spcAft>
                <a:spcPts val="0"/>
              </a:spcAft>
              <a:buClr>
                <a:srgbClr val="004282"/>
              </a:buClr>
              <a:buSzPts val="1800"/>
              <a:buNone/>
              <a:defRPr sz="1800"/>
            </a:lvl3pPr>
            <a:lvl4pPr lvl="3" algn="ctr">
              <a:lnSpc>
                <a:spcPct val="90000"/>
              </a:lnSpc>
              <a:spcBef>
                <a:spcPts val="500"/>
              </a:spcBef>
              <a:spcAft>
                <a:spcPts val="0"/>
              </a:spcAft>
              <a:buClr>
                <a:srgbClr val="004282"/>
              </a:buClr>
              <a:buSzPts val="1600"/>
              <a:buNone/>
              <a:defRPr sz="1600"/>
            </a:lvl4pPr>
            <a:lvl5pPr lvl="4" algn="ctr">
              <a:lnSpc>
                <a:spcPct val="90000"/>
              </a:lnSpc>
              <a:spcBef>
                <a:spcPts val="500"/>
              </a:spcBef>
              <a:spcAft>
                <a:spcPts val="0"/>
              </a:spcAft>
              <a:buClr>
                <a:srgbClr val="00428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g1745f6b6926_0_97"/>
          <p:cNvSpPr txBox="1">
            <a:spLocks noGrp="1"/>
          </p:cNvSpPr>
          <p:nvPr>
            <p:ph type="sldNum" idx="12"/>
          </p:nvPr>
        </p:nvSpPr>
        <p:spPr>
          <a:xfrm>
            <a:off x="9291917"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g1745f6b6926_0_97"/>
          <p:cNvSpPr txBox="1"/>
          <p:nvPr/>
        </p:nvSpPr>
        <p:spPr>
          <a:xfrm>
            <a:off x="283696" y="6585720"/>
            <a:ext cx="2900700" cy="2307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262626"/>
                </a:solidFill>
                <a:latin typeface="Arial"/>
                <a:ea typeface="Arial"/>
                <a:cs typeface="Arial"/>
                <a:sym typeface="Arial"/>
              </a:rPr>
              <a:t>© Copyright National University of Singapore. All Rights Reserved. </a:t>
            </a: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g1745f6b6926_0_146"/>
          <p:cNvSpPr/>
          <p:nvPr/>
        </p:nvSpPr>
        <p:spPr>
          <a:xfrm>
            <a:off x="5017477" y="219809"/>
            <a:ext cx="6945300" cy="6207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 name="Google Shape;65;g1745f6b6926_0_146"/>
          <p:cNvSpPr/>
          <p:nvPr/>
        </p:nvSpPr>
        <p:spPr>
          <a:xfrm>
            <a:off x="257909" y="219808"/>
            <a:ext cx="4759500" cy="6217200"/>
          </a:xfrm>
          <a:prstGeom prst="rect">
            <a:avLst/>
          </a:prstGeom>
          <a:solidFill>
            <a:srgbClr val="33689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g1745f6b6926_0_146"/>
          <p:cNvSpPr txBox="1">
            <a:spLocks noGrp="1"/>
          </p:cNvSpPr>
          <p:nvPr>
            <p:ph type="title"/>
          </p:nvPr>
        </p:nvSpPr>
        <p:spPr>
          <a:xfrm>
            <a:off x="839788" y="457200"/>
            <a:ext cx="3932400" cy="1600500"/>
          </a:xfrm>
          <a:prstGeom prst="rect">
            <a:avLst/>
          </a:prstGeom>
          <a:noFill/>
          <a:ln>
            <a:noFill/>
          </a:ln>
        </p:spPr>
        <p:txBody>
          <a:bodyPr spcFirstLastPara="1" wrap="square" lIns="121900" tIns="60925" rIns="121900" bIns="60925" anchor="b"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7" name="Google Shape;67;g1745f6b6926_0_146"/>
          <p:cNvSpPr>
            <a:spLocks noGrp="1"/>
          </p:cNvSpPr>
          <p:nvPr>
            <p:ph type="pic" idx="2"/>
          </p:nvPr>
        </p:nvSpPr>
        <p:spPr>
          <a:xfrm>
            <a:off x="5183188" y="987425"/>
            <a:ext cx="6172500" cy="4873500"/>
          </a:xfrm>
          <a:prstGeom prst="rect">
            <a:avLst/>
          </a:prstGeom>
          <a:noFill/>
          <a:ln>
            <a:noFill/>
          </a:ln>
        </p:spPr>
      </p:sp>
      <p:sp>
        <p:nvSpPr>
          <p:cNvPr id="68" name="Google Shape;68;g1745f6b6926_0_146"/>
          <p:cNvSpPr txBox="1">
            <a:spLocks noGrp="1"/>
          </p:cNvSpPr>
          <p:nvPr>
            <p:ph type="body" idx="1"/>
          </p:nvPr>
        </p:nvSpPr>
        <p:spPr>
          <a:xfrm>
            <a:off x="839788" y="2057400"/>
            <a:ext cx="3932400" cy="3811500"/>
          </a:xfrm>
          <a:prstGeom prst="rect">
            <a:avLst/>
          </a:prstGeom>
          <a:noFill/>
          <a:ln>
            <a:noFill/>
          </a:ln>
        </p:spPr>
        <p:txBody>
          <a:bodyPr spcFirstLastPara="1" wrap="square" lIns="121900" tIns="60925" rIns="121900" bIns="60925"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228600" algn="l">
              <a:lnSpc>
                <a:spcPct val="90000"/>
              </a:lnSpc>
              <a:spcBef>
                <a:spcPts val="500"/>
              </a:spcBef>
              <a:spcAft>
                <a:spcPts val="0"/>
              </a:spcAft>
              <a:buClr>
                <a:srgbClr val="004282"/>
              </a:buClr>
              <a:buSzPts val="1400"/>
              <a:buNone/>
              <a:defRPr sz="1400"/>
            </a:lvl2pPr>
            <a:lvl3pPr marL="1371600" lvl="2" indent="-228600" algn="l">
              <a:lnSpc>
                <a:spcPct val="90000"/>
              </a:lnSpc>
              <a:spcBef>
                <a:spcPts val="500"/>
              </a:spcBef>
              <a:spcAft>
                <a:spcPts val="0"/>
              </a:spcAft>
              <a:buClr>
                <a:srgbClr val="004282"/>
              </a:buClr>
              <a:buSzPts val="1200"/>
              <a:buNone/>
              <a:defRPr sz="1200"/>
            </a:lvl3pPr>
            <a:lvl4pPr marL="1828800" lvl="3" indent="-228600" algn="l">
              <a:lnSpc>
                <a:spcPct val="90000"/>
              </a:lnSpc>
              <a:spcBef>
                <a:spcPts val="500"/>
              </a:spcBef>
              <a:spcAft>
                <a:spcPts val="0"/>
              </a:spcAft>
              <a:buClr>
                <a:srgbClr val="004282"/>
              </a:buClr>
              <a:buSzPts val="1000"/>
              <a:buNone/>
              <a:defRPr sz="1000"/>
            </a:lvl4pPr>
            <a:lvl5pPr marL="2286000" lvl="4" indent="-228600" algn="l">
              <a:lnSpc>
                <a:spcPct val="90000"/>
              </a:lnSpc>
              <a:spcBef>
                <a:spcPts val="500"/>
              </a:spcBef>
              <a:spcAft>
                <a:spcPts val="0"/>
              </a:spcAft>
              <a:buClr>
                <a:srgbClr val="00428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g1745f6b6926_0_146"/>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g1745f6b6926_0_153"/>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g1745f6b6926_0_153"/>
          <p:cNvSpPr txBox="1">
            <a:spLocks noGrp="1"/>
          </p:cNvSpPr>
          <p:nvPr>
            <p:ph type="body" idx="1"/>
          </p:nvPr>
        </p:nvSpPr>
        <p:spPr>
          <a:xfrm rot="5400000">
            <a:off x="3920400" y="-1256575"/>
            <a:ext cx="4351200" cy="105156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73" name="Google Shape;73;g1745f6b6926_0_153"/>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g1745f6b6926_0_157"/>
          <p:cNvSpPr txBox="1">
            <a:spLocks noGrp="1"/>
          </p:cNvSpPr>
          <p:nvPr>
            <p:ph type="title"/>
          </p:nvPr>
        </p:nvSpPr>
        <p:spPr>
          <a:xfrm rot="5400000">
            <a:off x="7133400" y="1956625"/>
            <a:ext cx="5811900" cy="26289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g1745f6b6926_0_157"/>
          <p:cNvSpPr txBox="1">
            <a:spLocks noGrp="1"/>
          </p:cNvSpPr>
          <p:nvPr>
            <p:ph type="body" idx="1"/>
          </p:nvPr>
        </p:nvSpPr>
        <p:spPr>
          <a:xfrm rot="5400000">
            <a:off x="1799400" y="-596075"/>
            <a:ext cx="5811900" cy="7734300"/>
          </a:xfrm>
          <a:prstGeom prst="rect">
            <a:avLst/>
          </a:prstGeom>
          <a:noFill/>
          <a:ln>
            <a:noFill/>
          </a:ln>
        </p:spPr>
        <p:txBody>
          <a:bodyPr spcFirstLastPara="1" wrap="square" lIns="121900" tIns="60925" rIns="121900" bIns="60925" anchor="t" anchorCtr="0">
            <a:normAutofit/>
          </a:bodyPr>
          <a:lstStyle>
            <a:lvl1pPr marL="457200" lvl="0" indent="-381000" algn="l">
              <a:lnSpc>
                <a:spcPct val="90000"/>
              </a:lnSpc>
              <a:spcBef>
                <a:spcPts val="1000"/>
              </a:spcBef>
              <a:spcAft>
                <a:spcPts val="0"/>
              </a:spcAft>
              <a:buClr>
                <a:srgbClr val="004282"/>
              </a:buClr>
              <a:buSzPts val="2400"/>
              <a:buChar char="•"/>
              <a:defRPr/>
            </a:lvl1pPr>
            <a:lvl2pPr marL="914400" lvl="1" indent="-381000" algn="l">
              <a:lnSpc>
                <a:spcPct val="90000"/>
              </a:lnSpc>
              <a:spcBef>
                <a:spcPts val="500"/>
              </a:spcBef>
              <a:spcAft>
                <a:spcPts val="0"/>
              </a:spcAft>
              <a:buClr>
                <a:srgbClr val="004282"/>
              </a:buClr>
              <a:buSzPts val="2400"/>
              <a:buChar char="•"/>
              <a:defRPr/>
            </a:lvl2pPr>
            <a:lvl3pPr marL="1371600" lvl="2" indent="-381000" algn="l">
              <a:lnSpc>
                <a:spcPct val="90000"/>
              </a:lnSpc>
              <a:spcBef>
                <a:spcPts val="500"/>
              </a:spcBef>
              <a:spcAft>
                <a:spcPts val="0"/>
              </a:spcAft>
              <a:buClr>
                <a:srgbClr val="004282"/>
              </a:buClr>
              <a:buSzPts val="2400"/>
              <a:buChar char="•"/>
              <a:defRPr/>
            </a:lvl3pPr>
            <a:lvl4pPr marL="1828800" lvl="3" indent="-381000" algn="l">
              <a:lnSpc>
                <a:spcPct val="90000"/>
              </a:lnSpc>
              <a:spcBef>
                <a:spcPts val="500"/>
              </a:spcBef>
              <a:spcAft>
                <a:spcPts val="0"/>
              </a:spcAft>
              <a:buClr>
                <a:srgbClr val="004282"/>
              </a:buClr>
              <a:buSzPts val="2400"/>
              <a:buChar char="•"/>
              <a:defRPr/>
            </a:lvl4pPr>
            <a:lvl5pPr marL="2286000" lvl="4" indent="-381000" algn="l">
              <a:lnSpc>
                <a:spcPct val="90000"/>
              </a:lnSpc>
              <a:spcBef>
                <a:spcPts val="500"/>
              </a:spcBef>
              <a:spcAft>
                <a:spcPts val="0"/>
              </a:spcAft>
              <a:buClr>
                <a:srgbClr val="004282"/>
              </a:buClr>
              <a:buSzPts val="2400"/>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77" name="Google Shape;77;g1745f6b6926_0_157"/>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78"/>
        <p:cNvGrpSpPr/>
        <p:nvPr/>
      </p:nvGrpSpPr>
      <p:grpSpPr>
        <a:xfrm>
          <a:off x="0" y="0"/>
          <a:ext cx="0" cy="0"/>
          <a:chOff x="0" y="0"/>
          <a:chExt cx="0" cy="0"/>
        </a:xfrm>
      </p:grpSpPr>
      <p:sp>
        <p:nvSpPr>
          <p:cNvPr id="79" name="Google Shape;79;g1745f6b6926_0_161"/>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4000"/>
              <a:buFont typeface="Arial"/>
              <a:buNone/>
              <a:defRPr sz="4000" b="1">
                <a:solidFill>
                  <a:srgbClr val="004282"/>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80" name="Google Shape;80;g1745f6b6926_0_161"/>
          <p:cNvSpPr txBox="1">
            <a:spLocks noGrp="1"/>
          </p:cNvSpPr>
          <p:nvPr>
            <p:ph type="sldNum" idx="12"/>
          </p:nvPr>
        </p:nvSpPr>
        <p:spPr>
          <a:xfrm>
            <a:off x="9219343" y="6427459"/>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g1745f6b6926_0_161"/>
          <p:cNvSpPr txBox="1">
            <a:spLocks noGrp="1"/>
          </p:cNvSpPr>
          <p:nvPr>
            <p:ph type="body" idx="1"/>
          </p:nvPr>
        </p:nvSpPr>
        <p:spPr>
          <a:xfrm>
            <a:off x="838200" y="1825625"/>
            <a:ext cx="10515600" cy="39684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8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g1745f6b6926_0_104"/>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3" name="Google Shape;23;g1745f6b6926_0_104"/>
          <p:cNvSpPr txBox="1">
            <a:spLocks noGrp="1"/>
          </p:cNvSpPr>
          <p:nvPr>
            <p:ph type="body" idx="1"/>
          </p:nvPr>
        </p:nvSpPr>
        <p:spPr>
          <a:xfrm>
            <a:off x="838200" y="1825625"/>
            <a:ext cx="10515600" cy="43512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24" name="Google Shape;24;g1745f6b6926_0_104"/>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5"/>
        <p:cNvGrpSpPr/>
        <p:nvPr/>
      </p:nvGrpSpPr>
      <p:grpSpPr>
        <a:xfrm>
          <a:off x="0" y="0"/>
          <a:ext cx="0" cy="0"/>
          <a:chOff x="0" y="0"/>
          <a:chExt cx="0" cy="0"/>
        </a:xfrm>
      </p:grpSpPr>
      <p:sp>
        <p:nvSpPr>
          <p:cNvPr id="26" name="Google Shape;26;g1745f6b6926_0_108"/>
          <p:cNvSpPr/>
          <p:nvPr/>
        </p:nvSpPr>
        <p:spPr>
          <a:xfrm>
            <a:off x="257908" y="1690689"/>
            <a:ext cx="11704800" cy="47367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g1745f6b6926_0_108"/>
          <p:cNvSpPr/>
          <p:nvPr/>
        </p:nvSpPr>
        <p:spPr>
          <a:xfrm>
            <a:off x="0" y="0"/>
            <a:ext cx="12285600" cy="1690800"/>
          </a:xfrm>
          <a:prstGeom prst="rect">
            <a:avLst/>
          </a:prstGeom>
          <a:solidFill>
            <a:srgbClr val="33689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1745f6b6926_0_108"/>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chemeClr val="lt1"/>
              </a:buClr>
              <a:buSzPts val="4000"/>
              <a:buFont typeface="Arial"/>
              <a:buNone/>
              <a:defRPr sz="4000" b="1">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9" name="Google Shape;29;g1745f6b6926_0_108"/>
          <p:cNvSpPr txBox="1">
            <a:spLocks noGrp="1"/>
          </p:cNvSpPr>
          <p:nvPr>
            <p:ph type="sldNum" idx="12"/>
          </p:nvPr>
        </p:nvSpPr>
        <p:spPr>
          <a:xfrm>
            <a:off x="9219343" y="6427459"/>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g1745f6b6926_0_108"/>
          <p:cNvSpPr txBox="1">
            <a:spLocks noGrp="1"/>
          </p:cNvSpPr>
          <p:nvPr>
            <p:ph type="body" idx="1"/>
          </p:nvPr>
        </p:nvSpPr>
        <p:spPr>
          <a:xfrm>
            <a:off x="838200" y="1825625"/>
            <a:ext cx="10515600" cy="39684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
        <p:cNvGrpSpPr/>
        <p:nvPr/>
      </p:nvGrpSpPr>
      <p:grpSpPr>
        <a:xfrm>
          <a:off x="0" y="0"/>
          <a:ext cx="0" cy="0"/>
          <a:chOff x="0" y="0"/>
          <a:chExt cx="0" cy="0"/>
        </a:xfrm>
      </p:grpSpPr>
      <p:sp>
        <p:nvSpPr>
          <p:cNvPr id="32" name="Google Shape;32;g1745f6b6926_0_114"/>
          <p:cNvSpPr/>
          <p:nvPr/>
        </p:nvSpPr>
        <p:spPr>
          <a:xfrm>
            <a:off x="5017477" y="219809"/>
            <a:ext cx="6945300" cy="6207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 name="Google Shape;33;g1745f6b6926_0_114"/>
          <p:cNvSpPr/>
          <p:nvPr/>
        </p:nvSpPr>
        <p:spPr>
          <a:xfrm>
            <a:off x="257909" y="219808"/>
            <a:ext cx="4759500" cy="6217200"/>
          </a:xfrm>
          <a:prstGeom prst="rect">
            <a:avLst/>
          </a:prstGeom>
          <a:solidFill>
            <a:srgbClr val="33689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g1745f6b6926_0_114"/>
          <p:cNvSpPr txBox="1">
            <a:spLocks noGrp="1"/>
          </p:cNvSpPr>
          <p:nvPr>
            <p:ph type="title"/>
          </p:nvPr>
        </p:nvSpPr>
        <p:spPr>
          <a:xfrm>
            <a:off x="839788" y="457200"/>
            <a:ext cx="3932400" cy="1600500"/>
          </a:xfrm>
          <a:prstGeom prst="rect">
            <a:avLst/>
          </a:prstGeom>
          <a:noFill/>
          <a:ln>
            <a:noFill/>
          </a:ln>
        </p:spPr>
        <p:txBody>
          <a:bodyPr spcFirstLastPara="1" wrap="square" lIns="121900" tIns="60925" rIns="121900" bIns="60925" anchor="b"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35" name="Google Shape;35;g1745f6b6926_0_114"/>
          <p:cNvSpPr txBox="1">
            <a:spLocks noGrp="1"/>
          </p:cNvSpPr>
          <p:nvPr>
            <p:ph type="body" idx="1"/>
          </p:nvPr>
        </p:nvSpPr>
        <p:spPr>
          <a:xfrm>
            <a:off x="5183188" y="987425"/>
            <a:ext cx="6172500" cy="4873500"/>
          </a:xfrm>
          <a:prstGeom prst="rect">
            <a:avLst/>
          </a:prstGeom>
          <a:noFill/>
          <a:ln>
            <a:noFill/>
          </a:ln>
        </p:spPr>
        <p:txBody>
          <a:bodyPr spcFirstLastPara="1" wrap="square" lIns="121900" tIns="60925" rIns="121900" bIns="60925" anchor="t" anchorCtr="0">
            <a:normAutofit/>
          </a:bodyPr>
          <a:lstStyle>
            <a:lvl1pPr marL="457200" lvl="0" indent="-431800" algn="l">
              <a:lnSpc>
                <a:spcPct val="90000"/>
              </a:lnSpc>
              <a:spcBef>
                <a:spcPts val="1000"/>
              </a:spcBef>
              <a:spcAft>
                <a:spcPts val="0"/>
              </a:spcAft>
              <a:buClr>
                <a:srgbClr val="004282"/>
              </a:buClr>
              <a:buSzPts val="3200"/>
              <a:buFont typeface="Arial"/>
              <a:buChar char="•"/>
              <a:defRPr sz="3200"/>
            </a:lvl1pPr>
            <a:lvl2pPr marL="914400" lvl="1" indent="-406400" algn="l">
              <a:lnSpc>
                <a:spcPct val="90000"/>
              </a:lnSpc>
              <a:spcBef>
                <a:spcPts val="500"/>
              </a:spcBef>
              <a:spcAft>
                <a:spcPts val="0"/>
              </a:spcAft>
              <a:buClr>
                <a:srgbClr val="004282"/>
              </a:buClr>
              <a:buSzPts val="2800"/>
              <a:buFont typeface="Arial"/>
              <a:buChar char="•"/>
              <a:defRPr sz="2800"/>
            </a:lvl2pPr>
            <a:lvl3pPr marL="1371600" lvl="2" indent="-381000" algn="l">
              <a:lnSpc>
                <a:spcPct val="90000"/>
              </a:lnSpc>
              <a:spcBef>
                <a:spcPts val="500"/>
              </a:spcBef>
              <a:spcAft>
                <a:spcPts val="0"/>
              </a:spcAft>
              <a:buClr>
                <a:srgbClr val="004282"/>
              </a:buClr>
              <a:buSzPts val="2400"/>
              <a:buFont typeface="Arial"/>
              <a:buChar char="•"/>
              <a:defRPr sz="2400"/>
            </a:lvl3pPr>
            <a:lvl4pPr marL="1828800" lvl="3" indent="-355600" algn="l">
              <a:lnSpc>
                <a:spcPct val="90000"/>
              </a:lnSpc>
              <a:spcBef>
                <a:spcPts val="500"/>
              </a:spcBef>
              <a:spcAft>
                <a:spcPts val="0"/>
              </a:spcAft>
              <a:buClr>
                <a:srgbClr val="004282"/>
              </a:buClr>
              <a:buSzPts val="2000"/>
              <a:buFont typeface="Arial"/>
              <a:buChar char="•"/>
              <a:defRPr sz="2000"/>
            </a:lvl4pPr>
            <a:lvl5pPr marL="2286000" lvl="4" indent="-355600" algn="l">
              <a:lnSpc>
                <a:spcPct val="90000"/>
              </a:lnSpc>
              <a:spcBef>
                <a:spcPts val="500"/>
              </a:spcBef>
              <a:spcAft>
                <a:spcPts val="0"/>
              </a:spcAft>
              <a:buClr>
                <a:srgbClr val="004282"/>
              </a:buClr>
              <a:buSzPts val="2000"/>
              <a:buFont typeface="Arial"/>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6" name="Google Shape;36;g1745f6b6926_0_114"/>
          <p:cNvSpPr txBox="1">
            <a:spLocks noGrp="1"/>
          </p:cNvSpPr>
          <p:nvPr>
            <p:ph type="body" idx="2"/>
          </p:nvPr>
        </p:nvSpPr>
        <p:spPr>
          <a:xfrm>
            <a:off x="839788" y="2057400"/>
            <a:ext cx="3932400" cy="3811500"/>
          </a:xfrm>
          <a:prstGeom prst="rect">
            <a:avLst/>
          </a:prstGeom>
          <a:noFill/>
          <a:ln>
            <a:noFill/>
          </a:ln>
        </p:spPr>
        <p:txBody>
          <a:bodyPr spcFirstLastPara="1" wrap="square" lIns="121900" tIns="60925" rIns="121900" bIns="60925"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228600" algn="l">
              <a:lnSpc>
                <a:spcPct val="90000"/>
              </a:lnSpc>
              <a:spcBef>
                <a:spcPts val="500"/>
              </a:spcBef>
              <a:spcAft>
                <a:spcPts val="0"/>
              </a:spcAft>
              <a:buClr>
                <a:srgbClr val="004282"/>
              </a:buClr>
              <a:buSzPts val="1400"/>
              <a:buNone/>
              <a:defRPr sz="1400"/>
            </a:lvl2pPr>
            <a:lvl3pPr marL="1371600" lvl="2" indent="-228600" algn="l">
              <a:lnSpc>
                <a:spcPct val="90000"/>
              </a:lnSpc>
              <a:spcBef>
                <a:spcPts val="500"/>
              </a:spcBef>
              <a:spcAft>
                <a:spcPts val="0"/>
              </a:spcAft>
              <a:buClr>
                <a:srgbClr val="004282"/>
              </a:buClr>
              <a:buSzPts val="1200"/>
              <a:buNone/>
              <a:defRPr sz="1200"/>
            </a:lvl3pPr>
            <a:lvl4pPr marL="1828800" lvl="3" indent="-228600" algn="l">
              <a:lnSpc>
                <a:spcPct val="90000"/>
              </a:lnSpc>
              <a:spcBef>
                <a:spcPts val="500"/>
              </a:spcBef>
              <a:spcAft>
                <a:spcPts val="0"/>
              </a:spcAft>
              <a:buClr>
                <a:srgbClr val="004282"/>
              </a:buClr>
              <a:buSzPts val="1000"/>
              <a:buNone/>
              <a:defRPr sz="1000"/>
            </a:lvl4pPr>
            <a:lvl5pPr marL="2286000" lvl="4" indent="-228600" algn="l">
              <a:lnSpc>
                <a:spcPct val="90000"/>
              </a:lnSpc>
              <a:spcBef>
                <a:spcPts val="500"/>
              </a:spcBef>
              <a:spcAft>
                <a:spcPts val="0"/>
              </a:spcAft>
              <a:buClr>
                <a:srgbClr val="00428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7" name="Google Shape;37;g1745f6b6926_0_114"/>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g1745f6b6926_0_121"/>
          <p:cNvSpPr/>
          <p:nvPr/>
        </p:nvSpPr>
        <p:spPr>
          <a:xfrm>
            <a:off x="257908" y="184639"/>
            <a:ext cx="11704800" cy="62427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 name="Google Shape;40;g1745f6b6926_0_121"/>
          <p:cNvSpPr txBox="1">
            <a:spLocks noGrp="1"/>
          </p:cNvSpPr>
          <p:nvPr>
            <p:ph type="title"/>
          </p:nvPr>
        </p:nvSpPr>
        <p:spPr>
          <a:xfrm>
            <a:off x="831851" y="1709739"/>
            <a:ext cx="10515600" cy="2852700"/>
          </a:xfrm>
          <a:prstGeom prst="rect">
            <a:avLst/>
          </a:prstGeom>
          <a:noFill/>
          <a:ln>
            <a:noFill/>
          </a:ln>
        </p:spPr>
        <p:txBody>
          <a:bodyPr spcFirstLastPara="1" wrap="square" lIns="121900" tIns="60925" rIns="121900" bIns="60925" anchor="b" anchorCtr="0">
            <a:normAutofit/>
          </a:bodyPr>
          <a:lstStyle>
            <a:lvl1pPr lvl="0" algn="l">
              <a:lnSpc>
                <a:spcPct val="90000"/>
              </a:lnSpc>
              <a:spcBef>
                <a:spcPts val="0"/>
              </a:spcBef>
              <a:spcAft>
                <a:spcPts val="0"/>
              </a:spcAft>
              <a:buClr>
                <a:srgbClr val="004282"/>
              </a:buClr>
              <a:buSzPts val="6000"/>
              <a:buFont typeface="Arial"/>
              <a:buNone/>
              <a:defRPr sz="60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1" name="Google Shape;41;g1745f6b6926_0_121"/>
          <p:cNvSpPr txBox="1">
            <a:spLocks noGrp="1"/>
          </p:cNvSpPr>
          <p:nvPr>
            <p:ph type="body" idx="1"/>
          </p:nvPr>
        </p:nvSpPr>
        <p:spPr>
          <a:xfrm>
            <a:off x="831851" y="4589464"/>
            <a:ext cx="10515600" cy="1500000"/>
          </a:xfrm>
          <a:prstGeom prst="rect">
            <a:avLst/>
          </a:prstGeom>
          <a:noFill/>
          <a:ln>
            <a:noFill/>
          </a:ln>
        </p:spPr>
        <p:txBody>
          <a:bodyPr spcFirstLastPara="1" wrap="square" lIns="121900" tIns="60925" rIns="121900" bIns="60925"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g1745f6b6926_0_121"/>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g1745f6b6926_0_126"/>
          <p:cNvSpPr/>
          <p:nvPr/>
        </p:nvSpPr>
        <p:spPr>
          <a:xfrm>
            <a:off x="257908" y="1690689"/>
            <a:ext cx="11704800" cy="47367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Google Shape;45;g1745f6b6926_0_126"/>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6" name="Google Shape;46;g1745f6b6926_0_126"/>
          <p:cNvSpPr txBox="1">
            <a:spLocks noGrp="1"/>
          </p:cNvSpPr>
          <p:nvPr>
            <p:ph type="body" idx="1"/>
          </p:nvPr>
        </p:nvSpPr>
        <p:spPr>
          <a:xfrm>
            <a:off x="838200" y="1825625"/>
            <a:ext cx="5181600" cy="43512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47" name="Google Shape;47;g1745f6b6926_0_126"/>
          <p:cNvSpPr txBox="1">
            <a:spLocks noGrp="1"/>
          </p:cNvSpPr>
          <p:nvPr>
            <p:ph type="body" idx="2"/>
          </p:nvPr>
        </p:nvSpPr>
        <p:spPr>
          <a:xfrm>
            <a:off x="6172200" y="1825625"/>
            <a:ext cx="5181600" cy="43512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48" name="Google Shape;48;g1745f6b6926_0_126"/>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g1745f6b6926_0_132"/>
          <p:cNvSpPr/>
          <p:nvPr/>
        </p:nvSpPr>
        <p:spPr>
          <a:xfrm>
            <a:off x="257908" y="1690689"/>
            <a:ext cx="11704800" cy="47367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 name="Google Shape;51;g1745f6b6926_0_132"/>
          <p:cNvSpPr/>
          <p:nvPr/>
        </p:nvSpPr>
        <p:spPr>
          <a:xfrm>
            <a:off x="257909" y="1700215"/>
            <a:ext cx="5826300" cy="4736700"/>
          </a:xfrm>
          <a:prstGeom prst="rect">
            <a:avLst/>
          </a:prstGeom>
          <a:solidFill>
            <a:srgbClr val="33689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g1745f6b6926_0_132"/>
          <p:cNvSpPr txBox="1">
            <a:spLocks noGrp="1"/>
          </p:cNvSpPr>
          <p:nvPr>
            <p:ph type="title"/>
          </p:nvPr>
        </p:nvSpPr>
        <p:spPr>
          <a:xfrm>
            <a:off x="839788"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3" name="Google Shape;53;g1745f6b6926_0_132"/>
          <p:cNvSpPr txBox="1">
            <a:spLocks noGrp="1"/>
          </p:cNvSpPr>
          <p:nvPr>
            <p:ph type="body" idx="1"/>
          </p:nvPr>
        </p:nvSpPr>
        <p:spPr>
          <a:xfrm>
            <a:off x="839789" y="1681163"/>
            <a:ext cx="5157600" cy="824100"/>
          </a:xfrm>
          <a:prstGeom prst="rect">
            <a:avLst/>
          </a:prstGeom>
          <a:noFill/>
          <a:ln>
            <a:noFill/>
          </a:ln>
        </p:spPr>
        <p:txBody>
          <a:bodyPr spcFirstLastPara="1" wrap="square" lIns="121900" tIns="60925" rIns="121900" bIns="60925" anchor="b"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defRPr>
            </a:lvl1pPr>
            <a:lvl2pPr marL="914400" lvl="1" indent="-228600" algn="l">
              <a:lnSpc>
                <a:spcPct val="90000"/>
              </a:lnSpc>
              <a:spcBef>
                <a:spcPts val="500"/>
              </a:spcBef>
              <a:spcAft>
                <a:spcPts val="0"/>
              </a:spcAft>
              <a:buClr>
                <a:srgbClr val="004282"/>
              </a:buClr>
              <a:buSzPts val="2000"/>
              <a:buNone/>
              <a:defRPr sz="2000" b="1"/>
            </a:lvl2pPr>
            <a:lvl3pPr marL="1371600" lvl="2" indent="-228600" algn="l">
              <a:lnSpc>
                <a:spcPct val="90000"/>
              </a:lnSpc>
              <a:spcBef>
                <a:spcPts val="500"/>
              </a:spcBef>
              <a:spcAft>
                <a:spcPts val="0"/>
              </a:spcAft>
              <a:buClr>
                <a:srgbClr val="004282"/>
              </a:buClr>
              <a:buSzPts val="1800"/>
              <a:buNone/>
              <a:defRPr sz="1800" b="1"/>
            </a:lvl3pPr>
            <a:lvl4pPr marL="1828800" lvl="3" indent="-228600" algn="l">
              <a:lnSpc>
                <a:spcPct val="90000"/>
              </a:lnSpc>
              <a:spcBef>
                <a:spcPts val="500"/>
              </a:spcBef>
              <a:spcAft>
                <a:spcPts val="0"/>
              </a:spcAft>
              <a:buClr>
                <a:srgbClr val="004282"/>
              </a:buClr>
              <a:buSzPts val="1600"/>
              <a:buNone/>
              <a:defRPr sz="1600" b="1"/>
            </a:lvl4pPr>
            <a:lvl5pPr marL="2286000" lvl="4" indent="-228600" algn="l">
              <a:lnSpc>
                <a:spcPct val="90000"/>
              </a:lnSpc>
              <a:spcBef>
                <a:spcPts val="500"/>
              </a:spcBef>
              <a:spcAft>
                <a:spcPts val="0"/>
              </a:spcAft>
              <a:buClr>
                <a:srgbClr val="004282"/>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g1745f6b6926_0_132"/>
          <p:cNvSpPr txBox="1">
            <a:spLocks noGrp="1"/>
          </p:cNvSpPr>
          <p:nvPr>
            <p:ph type="body" idx="2"/>
          </p:nvPr>
        </p:nvSpPr>
        <p:spPr>
          <a:xfrm>
            <a:off x="839789" y="2505075"/>
            <a:ext cx="5157600" cy="36843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chemeClr val="lt1"/>
              </a:buClr>
              <a:buSzPts val="2800"/>
              <a:buFont typeface="Arial"/>
              <a:buChar char="•"/>
              <a:defRPr>
                <a:solidFill>
                  <a:schemeClr val="lt1"/>
                </a:solidFill>
              </a:defRPr>
            </a:lvl1pPr>
            <a:lvl2pPr marL="914400" lvl="1" indent="-381000" algn="l">
              <a:lnSpc>
                <a:spcPct val="90000"/>
              </a:lnSpc>
              <a:spcBef>
                <a:spcPts val="500"/>
              </a:spcBef>
              <a:spcAft>
                <a:spcPts val="0"/>
              </a:spcAft>
              <a:buClr>
                <a:schemeClr val="lt1"/>
              </a:buClr>
              <a:buSzPts val="2400"/>
              <a:buFont typeface="Arial"/>
              <a:buChar char="•"/>
              <a:defRPr>
                <a:solidFill>
                  <a:schemeClr val="lt1"/>
                </a:solidFill>
              </a:defRPr>
            </a:lvl2pPr>
            <a:lvl3pPr marL="1371600" lvl="2" indent="-355600" algn="l">
              <a:lnSpc>
                <a:spcPct val="90000"/>
              </a:lnSpc>
              <a:spcBef>
                <a:spcPts val="500"/>
              </a:spcBef>
              <a:spcAft>
                <a:spcPts val="0"/>
              </a:spcAft>
              <a:buClr>
                <a:schemeClr val="lt1"/>
              </a:buClr>
              <a:buSzPts val="2000"/>
              <a:buFont typeface="Arial"/>
              <a:buChar char="•"/>
              <a:defRPr>
                <a:solidFill>
                  <a:schemeClr val="lt1"/>
                </a:solidFill>
              </a:defRPr>
            </a:lvl3pPr>
            <a:lvl4pPr marL="1828800" lvl="3" indent="-342900" algn="l">
              <a:lnSpc>
                <a:spcPct val="90000"/>
              </a:lnSpc>
              <a:spcBef>
                <a:spcPts val="500"/>
              </a:spcBef>
              <a:spcAft>
                <a:spcPts val="0"/>
              </a:spcAft>
              <a:buClr>
                <a:schemeClr val="lt1"/>
              </a:buClr>
              <a:buSzPts val="1800"/>
              <a:buFont typeface="Arial"/>
              <a:buChar char="•"/>
              <a:defRPr>
                <a:solidFill>
                  <a:schemeClr val="lt1"/>
                </a:solidFill>
              </a:defRPr>
            </a:lvl4pPr>
            <a:lvl5pPr marL="2286000" lvl="4" indent="-342900" algn="l">
              <a:lnSpc>
                <a:spcPct val="90000"/>
              </a:lnSpc>
              <a:spcBef>
                <a:spcPts val="500"/>
              </a:spcBef>
              <a:spcAft>
                <a:spcPts val="0"/>
              </a:spcAft>
              <a:buClr>
                <a:schemeClr val="lt1"/>
              </a:buClr>
              <a:buSzPts val="1800"/>
              <a:buFont typeface="Arial"/>
              <a:buChar char="•"/>
              <a:defRPr>
                <a:solidFill>
                  <a:schemeClr val="lt1"/>
                </a:solidFill>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55" name="Google Shape;55;g1745f6b6926_0_132"/>
          <p:cNvSpPr txBox="1">
            <a:spLocks noGrp="1"/>
          </p:cNvSpPr>
          <p:nvPr>
            <p:ph type="body" idx="3"/>
          </p:nvPr>
        </p:nvSpPr>
        <p:spPr>
          <a:xfrm>
            <a:off x="6172200" y="1681163"/>
            <a:ext cx="5183100" cy="824100"/>
          </a:xfrm>
          <a:prstGeom prst="rect">
            <a:avLst/>
          </a:prstGeom>
          <a:noFill/>
          <a:ln>
            <a:noFill/>
          </a:ln>
        </p:spPr>
        <p:txBody>
          <a:bodyPr spcFirstLastPara="1" wrap="square" lIns="121900" tIns="60925" rIns="121900" bIns="60925" anchor="b" anchorCtr="0">
            <a:normAutofit/>
          </a:bodyPr>
          <a:lstStyle>
            <a:lvl1pPr marL="457200" lvl="0" indent="-228600" algn="l">
              <a:lnSpc>
                <a:spcPct val="90000"/>
              </a:lnSpc>
              <a:spcBef>
                <a:spcPts val="1000"/>
              </a:spcBef>
              <a:spcAft>
                <a:spcPts val="0"/>
              </a:spcAft>
              <a:buClr>
                <a:srgbClr val="004282"/>
              </a:buClr>
              <a:buSzPts val="2400"/>
              <a:buNone/>
              <a:defRPr sz="2400" b="1"/>
            </a:lvl1pPr>
            <a:lvl2pPr marL="914400" lvl="1" indent="-228600" algn="l">
              <a:lnSpc>
                <a:spcPct val="90000"/>
              </a:lnSpc>
              <a:spcBef>
                <a:spcPts val="500"/>
              </a:spcBef>
              <a:spcAft>
                <a:spcPts val="0"/>
              </a:spcAft>
              <a:buClr>
                <a:srgbClr val="004282"/>
              </a:buClr>
              <a:buSzPts val="2000"/>
              <a:buNone/>
              <a:defRPr sz="2000" b="1"/>
            </a:lvl2pPr>
            <a:lvl3pPr marL="1371600" lvl="2" indent="-228600" algn="l">
              <a:lnSpc>
                <a:spcPct val="90000"/>
              </a:lnSpc>
              <a:spcBef>
                <a:spcPts val="500"/>
              </a:spcBef>
              <a:spcAft>
                <a:spcPts val="0"/>
              </a:spcAft>
              <a:buClr>
                <a:srgbClr val="004282"/>
              </a:buClr>
              <a:buSzPts val="1800"/>
              <a:buNone/>
              <a:defRPr sz="1800" b="1"/>
            </a:lvl3pPr>
            <a:lvl4pPr marL="1828800" lvl="3" indent="-228600" algn="l">
              <a:lnSpc>
                <a:spcPct val="90000"/>
              </a:lnSpc>
              <a:spcBef>
                <a:spcPts val="500"/>
              </a:spcBef>
              <a:spcAft>
                <a:spcPts val="0"/>
              </a:spcAft>
              <a:buClr>
                <a:srgbClr val="004282"/>
              </a:buClr>
              <a:buSzPts val="1600"/>
              <a:buNone/>
              <a:defRPr sz="1600" b="1"/>
            </a:lvl4pPr>
            <a:lvl5pPr marL="2286000" lvl="4" indent="-228600" algn="l">
              <a:lnSpc>
                <a:spcPct val="90000"/>
              </a:lnSpc>
              <a:spcBef>
                <a:spcPts val="500"/>
              </a:spcBef>
              <a:spcAft>
                <a:spcPts val="0"/>
              </a:spcAft>
              <a:buClr>
                <a:srgbClr val="004282"/>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g1745f6b6926_0_132"/>
          <p:cNvSpPr txBox="1">
            <a:spLocks noGrp="1"/>
          </p:cNvSpPr>
          <p:nvPr>
            <p:ph type="body" idx="4"/>
          </p:nvPr>
        </p:nvSpPr>
        <p:spPr>
          <a:xfrm>
            <a:off x="6172200" y="2505075"/>
            <a:ext cx="5183100" cy="36843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57" name="Google Shape;57;g1745f6b6926_0_132"/>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g1745f6b6926_0_141"/>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0" name="Google Shape;60;g1745f6b6926_0_141"/>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g1745f6b6926_0_144"/>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1745f6b6926_0_92"/>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marR="0" lvl="0" algn="l" rtl="0">
              <a:lnSpc>
                <a:spcPct val="90000"/>
              </a:lnSpc>
              <a:spcBef>
                <a:spcPts val="0"/>
              </a:spcBef>
              <a:spcAft>
                <a:spcPts val="0"/>
              </a:spcAft>
              <a:buClr>
                <a:srgbClr val="004282"/>
              </a:buClr>
              <a:buSzPts val="4400"/>
              <a:buFont typeface="Arial"/>
              <a:buNone/>
              <a:defRPr sz="4400" b="1" i="0" u="none" strike="noStrike" cap="none">
                <a:solidFill>
                  <a:srgbClr val="004282"/>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11" name="Google Shape;11;g1745f6b6926_0_92"/>
          <p:cNvSpPr txBox="1">
            <a:spLocks noGrp="1"/>
          </p:cNvSpPr>
          <p:nvPr>
            <p:ph type="body" idx="1"/>
          </p:nvPr>
        </p:nvSpPr>
        <p:spPr>
          <a:xfrm>
            <a:off x="838200" y="1825625"/>
            <a:ext cx="10515600" cy="4351200"/>
          </a:xfrm>
          <a:prstGeom prst="rect">
            <a:avLst/>
          </a:prstGeom>
          <a:noFill/>
          <a:ln>
            <a:noFill/>
          </a:ln>
        </p:spPr>
        <p:txBody>
          <a:bodyPr spcFirstLastPara="1" wrap="square" lIns="121900" tIns="60925" rIns="121900" bIns="60925" anchor="t" anchorCtr="0">
            <a:normAutofit/>
          </a:bodyPr>
          <a:lstStyle>
            <a:lvl1pPr marL="457200" marR="0" lvl="0" indent="-406400" algn="l" rtl="0">
              <a:lnSpc>
                <a:spcPct val="90000"/>
              </a:lnSpc>
              <a:spcBef>
                <a:spcPts val="1000"/>
              </a:spcBef>
              <a:spcAft>
                <a:spcPts val="0"/>
              </a:spcAft>
              <a:buClr>
                <a:srgbClr val="004282"/>
              </a:buClr>
              <a:buSzPts val="2800"/>
              <a:buFont typeface="Arial"/>
              <a:buChar char="•"/>
              <a:defRPr sz="2800" b="0" i="0" u="none" strike="noStrike" cap="none">
                <a:solidFill>
                  <a:srgbClr val="004282"/>
                </a:solidFill>
                <a:latin typeface="Arial"/>
                <a:ea typeface="Arial"/>
                <a:cs typeface="Arial"/>
                <a:sym typeface="Arial"/>
              </a:defRPr>
            </a:lvl1pPr>
            <a:lvl2pPr marL="914400" marR="0" lvl="1" indent="-381000" algn="l" rtl="0">
              <a:lnSpc>
                <a:spcPct val="90000"/>
              </a:lnSpc>
              <a:spcBef>
                <a:spcPts val="500"/>
              </a:spcBef>
              <a:spcAft>
                <a:spcPts val="0"/>
              </a:spcAft>
              <a:buClr>
                <a:srgbClr val="004282"/>
              </a:buClr>
              <a:buSzPts val="2400"/>
              <a:buFont typeface="Arial"/>
              <a:buChar char="•"/>
              <a:defRPr sz="2400" b="0" i="0" u="none" strike="noStrike" cap="none">
                <a:solidFill>
                  <a:srgbClr val="004282"/>
                </a:solidFill>
                <a:latin typeface="Arial"/>
                <a:ea typeface="Arial"/>
                <a:cs typeface="Arial"/>
                <a:sym typeface="Arial"/>
              </a:defRPr>
            </a:lvl2pPr>
            <a:lvl3pPr marL="1371600" marR="0" lvl="2" indent="-355600" algn="l" rtl="0">
              <a:lnSpc>
                <a:spcPct val="90000"/>
              </a:lnSpc>
              <a:spcBef>
                <a:spcPts val="500"/>
              </a:spcBef>
              <a:spcAft>
                <a:spcPts val="0"/>
              </a:spcAft>
              <a:buClr>
                <a:srgbClr val="004282"/>
              </a:buClr>
              <a:buSzPts val="2000"/>
              <a:buFont typeface="Arial"/>
              <a:buChar char="•"/>
              <a:defRPr sz="2000" b="0" i="0" u="none" strike="noStrike" cap="none">
                <a:solidFill>
                  <a:srgbClr val="004282"/>
                </a:solidFill>
                <a:latin typeface="Arial"/>
                <a:ea typeface="Arial"/>
                <a:cs typeface="Arial"/>
                <a:sym typeface="Arial"/>
              </a:defRPr>
            </a:lvl3pPr>
            <a:lvl4pPr marL="1828800" marR="0" lvl="3" indent="-342900" algn="l" rtl="0">
              <a:lnSpc>
                <a:spcPct val="90000"/>
              </a:lnSpc>
              <a:spcBef>
                <a:spcPts val="500"/>
              </a:spcBef>
              <a:spcAft>
                <a:spcPts val="0"/>
              </a:spcAft>
              <a:buClr>
                <a:srgbClr val="004282"/>
              </a:buClr>
              <a:buSzPts val="1800"/>
              <a:buFont typeface="Arial"/>
              <a:buChar char="•"/>
              <a:defRPr sz="1800" b="0" i="0" u="none" strike="noStrike" cap="none">
                <a:solidFill>
                  <a:srgbClr val="004282"/>
                </a:solidFill>
                <a:latin typeface="Arial"/>
                <a:ea typeface="Arial"/>
                <a:cs typeface="Arial"/>
                <a:sym typeface="Arial"/>
              </a:defRPr>
            </a:lvl4pPr>
            <a:lvl5pPr marL="2286000" marR="0" lvl="4" indent="-342900" algn="l" rtl="0">
              <a:lnSpc>
                <a:spcPct val="90000"/>
              </a:lnSpc>
              <a:spcBef>
                <a:spcPts val="500"/>
              </a:spcBef>
              <a:spcAft>
                <a:spcPts val="0"/>
              </a:spcAft>
              <a:buClr>
                <a:srgbClr val="004282"/>
              </a:buClr>
              <a:buSzPts val="1800"/>
              <a:buFont typeface="Arial"/>
              <a:buChar char="•"/>
              <a:defRPr sz="1800" b="0" i="0" u="none" strike="noStrike" cap="none">
                <a:solidFill>
                  <a:srgbClr val="00428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1745f6b6926_0_92"/>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g1745f6b6926_0_92"/>
          <p:cNvSpPr txBox="1"/>
          <p:nvPr/>
        </p:nvSpPr>
        <p:spPr>
          <a:xfrm>
            <a:off x="740896" y="6503184"/>
            <a:ext cx="2900700" cy="2307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262626"/>
                </a:solidFill>
                <a:latin typeface="Arial"/>
                <a:ea typeface="Arial"/>
                <a:cs typeface="Arial"/>
                <a:sym typeface="Arial"/>
              </a:rPr>
              <a:t>© Copyright National University of Singapore. All Rights Reserved. </a:t>
            </a:r>
            <a:endParaRPr sz="19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3" r:id="rId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282"/>
        </a:solidFill>
        <a:effectLst/>
      </p:bgPr>
    </p:bg>
    <p:spTree>
      <p:nvGrpSpPr>
        <p:cNvPr id="1" name="Shape 87"/>
        <p:cNvGrpSpPr/>
        <p:nvPr/>
      </p:nvGrpSpPr>
      <p:grpSpPr>
        <a:xfrm>
          <a:off x="0" y="0"/>
          <a:ext cx="0" cy="0"/>
          <a:chOff x="0" y="0"/>
          <a:chExt cx="0" cy="0"/>
        </a:xfrm>
      </p:grpSpPr>
      <p:sp>
        <p:nvSpPr>
          <p:cNvPr id="88" name="Google Shape;88;g1745f6b6926_0_86"/>
          <p:cNvSpPr txBox="1">
            <a:spLocks noGrp="1"/>
          </p:cNvSpPr>
          <p:nvPr>
            <p:ph type="ctrTitle"/>
          </p:nvPr>
        </p:nvSpPr>
        <p:spPr>
          <a:xfrm>
            <a:off x="571950" y="1968775"/>
            <a:ext cx="6629100" cy="2170500"/>
          </a:xfrm>
          <a:prstGeom prst="rect">
            <a:avLst/>
          </a:prstGeom>
          <a:noFill/>
          <a:ln>
            <a:noFill/>
          </a:ln>
          <a:effectLst>
            <a:outerShdw blurRad="50800" dist="76200" dir="2700000" algn="tl" rotWithShape="0">
              <a:srgbClr val="000000">
                <a:alpha val="40000"/>
              </a:srgbClr>
            </a:outerShdw>
          </a:effectLst>
        </p:spPr>
        <p:txBody>
          <a:bodyPr spcFirstLastPara="1" wrap="square" lIns="121900" tIns="60925" rIns="121900" bIns="60925" anchor="t"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US" sz="4400"/>
              <a:t>Garbage Classification - Based on Rules of Shanghai Garbage Classification System</a:t>
            </a:r>
            <a:endParaRPr sz="4400"/>
          </a:p>
        </p:txBody>
      </p:sp>
      <p:sp>
        <p:nvSpPr>
          <p:cNvPr id="89" name="Google Shape;89;g1745f6b6926_0_86"/>
          <p:cNvSpPr txBox="1">
            <a:spLocks noGrp="1"/>
          </p:cNvSpPr>
          <p:nvPr>
            <p:ph type="subTitle" idx="1"/>
          </p:nvPr>
        </p:nvSpPr>
        <p:spPr>
          <a:xfrm>
            <a:off x="571950" y="4259800"/>
            <a:ext cx="6394200" cy="683700"/>
          </a:xfrm>
          <a:prstGeom prst="rect">
            <a:avLst/>
          </a:prstGeom>
          <a:noFill/>
          <a:ln>
            <a:noFill/>
          </a:ln>
        </p:spPr>
        <p:txBody>
          <a:bodyPr spcFirstLastPara="1" wrap="square" lIns="121900" tIns="60925" rIns="121900" bIns="60925" anchor="t" anchorCtr="0">
            <a:normAutofit/>
          </a:bodyPr>
          <a:lstStyle/>
          <a:p>
            <a:pPr marL="0" lvl="0" indent="0" algn="l" rtl="0">
              <a:lnSpc>
                <a:spcPct val="115000"/>
              </a:lnSpc>
              <a:spcBef>
                <a:spcPts val="0"/>
              </a:spcBef>
              <a:spcAft>
                <a:spcPts val="0"/>
              </a:spcAft>
              <a:buClr>
                <a:srgbClr val="F2F2F2"/>
              </a:buClr>
              <a:buSzPts val="1400"/>
              <a:buNone/>
            </a:pPr>
            <a:r>
              <a:rPr lang="en-US" sz="1800" b="1"/>
              <a:t>Group 27</a:t>
            </a:r>
            <a:endParaRPr sz="1800" b="1"/>
          </a:p>
          <a:p>
            <a:pPr marL="0" lvl="0" indent="0" algn="l" rtl="0">
              <a:lnSpc>
                <a:spcPct val="100000"/>
              </a:lnSpc>
              <a:spcBef>
                <a:spcPts val="0"/>
              </a:spcBef>
              <a:spcAft>
                <a:spcPts val="0"/>
              </a:spcAft>
              <a:buClr>
                <a:srgbClr val="F2F2F2"/>
              </a:buClr>
              <a:buSzPts val="1400"/>
              <a:buNone/>
            </a:pPr>
            <a:r>
              <a:rPr lang="en-US" sz="1400" b="1"/>
              <a:t>Li Guoshen </a:t>
            </a:r>
            <a:r>
              <a:rPr lang="en-US" sz="1400">
                <a:solidFill>
                  <a:srgbClr val="C2C7D1"/>
                </a:solidFill>
              </a:rPr>
              <a:t>A0237348X/</a:t>
            </a:r>
            <a:r>
              <a:rPr lang="en-US" sz="1400"/>
              <a:t> </a:t>
            </a:r>
            <a:r>
              <a:rPr lang="en-US" sz="1400" b="1"/>
              <a:t>An Yuhong</a:t>
            </a:r>
            <a:r>
              <a:rPr lang="en-US" sz="1400"/>
              <a:t> </a:t>
            </a:r>
            <a:r>
              <a:rPr lang="en-US" sz="1400">
                <a:solidFill>
                  <a:srgbClr val="C2C7D1"/>
                </a:solidFill>
              </a:rPr>
              <a:t>A0254379R/</a:t>
            </a:r>
            <a:r>
              <a:rPr lang="en-US" sz="1400"/>
              <a:t> He Wenbin </a:t>
            </a:r>
            <a:r>
              <a:rPr lang="en-US" sz="1400">
                <a:solidFill>
                  <a:srgbClr val="C2C7D1"/>
                </a:solidFill>
              </a:rPr>
              <a:t>A0237325H</a:t>
            </a:r>
            <a:endParaRPr sz="1400">
              <a:solidFill>
                <a:srgbClr val="C2C7D1"/>
              </a:solidFill>
            </a:endParaRPr>
          </a:p>
        </p:txBody>
      </p:sp>
      <p:sp>
        <p:nvSpPr>
          <p:cNvPr id="90" name="Google Shape;90;g1745f6b6926_0_86"/>
          <p:cNvSpPr/>
          <p:nvPr/>
        </p:nvSpPr>
        <p:spPr>
          <a:xfrm>
            <a:off x="449400" y="2107806"/>
            <a:ext cx="53700" cy="2031600"/>
          </a:xfrm>
          <a:prstGeom prst="rect">
            <a:avLst/>
          </a:prstGeom>
          <a:solidFill>
            <a:srgbClr val="ED7F0D"/>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9614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MLP</a:t>
            </a:r>
            <a:endParaRPr sz="4000" b="0" i="0" u="none" strike="noStrike" cap="none">
              <a:solidFill>
                <a:schemeClr val="dk2"/>
              </a:solidFill>
              <a:latin typeface="Microsoft Yahei"/>
              <a:ea typeface="Microsoft Yahei"/>
              <a:cs typeface="Microsoft Yahei"/>
              <a:sym typeface="Microsoft Yahei"/>
            </a:endParaRPr>
          </a:p>
        </p:txBody>
      </p:sp>
      <p:cxnSp>
        <p:nvCxnSpPr>
          <p:cNvPr id="356" name="Google Shape;356;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357" name="Google Shape;357;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0881298" y="3326576"/>
            <a:ext cx="253712" cy="243374"/>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58" name="Google Shape;358;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55" cy="5492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359" name="Google Shape;359;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0974" y="214913"/>
            <a:ext cx="342310" cy="119448"/>
            <a:chOff x="2688160" y="6057516"/>
            <a:chExt cx="342310" cy="119448"/>
          </a:xfrm>
        </p:grpSpPr>
        <p:sp>
          <p:nvSpPr>
            <p:cNvPr id="360" name="Google Shape;360;p12"/>
            <p:cNvSpPr/>
            <p:nvPr/>
          </p:nvSpPr>
          <p:spPr>
            <a:xfrm>
              <a:off x="2799591" y="6057516"/>
              <a:ext cx="119448" cy="119448"/>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61" name="Google Shape;361;p12"/>
            <p:cNvCxnSpPr/>
            <p:nvPr/>
          </p:nvCxnSpPr>
          <p:spPr>
            <a:xfrm flipH="1">
              <a:off x="2688160" y="6087378"/>
              <a:ext cx="22621" cy="59724"/>
            </a:xfrm>
            <a:prstGeom prst="straightConnector1">
              <a:avLst/>
            </a:prstGeom>
            <a:noFill/>
            <a:ln w="19050" cap="flat" cmpd="sng">
              <a:solidFill>
                <a:schemeClr val="lt1">
                  <a:alpha val="33333"/>
                </a:schemeClr>
              </a:solidFill>
              <a:prstDash val="solid"/>
              <a:miter lim="800000"/>
              <a:headEnd type="none" w="sm" len="sm"/>
              <a:tailEnd type="none" w="sm" len="sm"/>
            </a:ln>
          </p:spPr>
        </p:cxnSp>
        <p:cxnSp>
          <p:nvCxnSpPr>
            <p:cNvPr id="362" name="Google Shape;362;p12"/>
            <p:cNvCxnSpPr/>
            <p:nvPr/>
          </p:nvCxnSpPr>
          <p:spPr>
            <a:xfrm flipH="1">
              <a:off x="3007849" y="6087378"/>
              <a:ext cx="22621" cy="59724"/>
            </a:xfrm>
            <a:prstGeom prst="straightConnector1">
              <a:avLst/>
            </a:prstGeom>
            <a:noFill/>
            <a:ln w="19050" cap="flat" cmpd="sng">
              <a:solidFill>
                <a:schemeClr val="lt1">
                  <a:alpha val="33333"/>
                </a:schemeClr>
              </a:solidFill>
              <a:prstDash val="solid"/>
              <a:miter lim="800000"/>
              <a:headEnd type="none" w="sm" len="sm"/>
              <a:tailEnd type="none" w="sm" len="sm"/>
            </a:ln>
          </p:spPr>
        </p:cxnSp>
      </p:grpSp>
      <p:grpSp>
        <p:nvGrpSpPr>
          <p:cNvPr id="363" name="Google Shape;363;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286" cy="0"/>
            <a:chOff x="2206172" y="6117240"/>
            <a:chExt cx="1306286" cy="0"/>
          </a:xfrm>
        </p:grpSpPr>
        <p:cxnSp>
          <p:nvCxnSpPr>
            <p:cNvPr id="364" name="Google Shape;364;p12"/>
            <p:cNvCxnSpPr/>
            <p:nvPr/>
          </p:nvCxnSpPr>
          <p:spPr>
            <a:xfrm>
              <a:off x="3172718" y="6117240"/>
              <a:ext cx="339740" cy="0"/>
            </a:xfrm>
            <a:prstGeom prst="straightConnector1">
              <a:avLst/>
            </a:prstGeom>
            <a:noFill/>
            <a:ln w="19050" cap="flat" cmpd="sng">
              <a:solidFill>
                <a:schemeClr val="lt1">
                  <a:alpha val="33333"/>
                </a:schemeClr>
              </a:solidFill>
              <a:prstDash val="solid"/>
              <a:miter lim="800000"/>
              <a:headEnd type="none" w="sm" len="sm"/>
              <a:tailEnd type="none" w="sm" len="sm"/>
            </a:ln>
          </p:spPr>
        </p:cxnSp>
        <p:cxnSp>
          <p:nvCxnSpPr>
            <p:cNvPr id="365" name="Google Shape;365;p12"/>
            <p:cNvCxnSpPr/>
            <p:nvPr/>
          </p:nvCxnSpPr>
          <p:spPr>
            <a:xfrm>
              <a:off x="2206172" y="6117240"/>
              <a:ext cx="339740" cy="0"/>
            </a:xfrm>
            <a:prstGeom prst="straightConnector1">
              <a:avLst/>
            </a:prstGeom>
            <a:noFill/>
            <a:ln w="19050" cap="flat" cmpd="sng">
              <a:solidFill>
                <a:schemeClr val="lt1">
                  <a:alpha val="33333"/>
                </a:schemeClr>
              </a:solidFill>
              <a:prstDash val="solid"/>
              <a:miter lim="800000"/>
              <a:headEnd type="none" w="sm" len="sm"/>
              <a:tailEnd type="none" w="sm" len="sm"/>
            </a:ln>
          </p:spPr>
        </p:cxnSp>
      </p:grpSp>
      <p:sp>
        <p:nvSpPr>
          <p:cNvPr id="366" name="Google Shape;366;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67" name="Google Shape;367;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68" name="Google Shape;368;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69" name="Google Shape;369;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
        <p:nvSpPr>
          <p:cNvPr id="370" name="Google Shape;370;p12"/>
          <p:cNvSpPr txBox="1"/>
          <p:nvPr/>
        </p:nvSpPr>
        <p:spPr>
          <a:xfrm>
            <a:off x="250300" y="1126900"/>
            <a:ext cx="3591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33333"/>
              </a:lnSpc>
              <a:spcBef>
                <a:spcPts val="0"/>
              </a:spcBef>
              <a:spcAft>
                <a:spcPts val="0"/>
              </a:spcAft>
              <a:buClr>
                <a:srgbClr val="000000"/>
              </a:buClr>
              <a:buSzPts val="1800"/>
              <a:buFont typeface="Arial"/>
              <a:buNone/>
            </a:pPr>
            <a:r>
              <a:rPr lang="en-US" sz="1800" b="1" i="1" dirty="0">
                <a:solidFill>
                  <a:srgbClr val="202124"/>
                </a:solidFill>
                <a:highlight>
                  <a:srgbClr val="FFFFFF"/>
                </a:highlight>
              </a:rPr>
              <a:t>MLP/6_1: Basic MLP Model</a:t>
            </a:r>
            <a:endParaRPr sz="1800" b="1" i="1" u="none" strike="noStrike" cap="none" dirty="0">
              <a:solidFill>
                <a:srgbClr val="202124"/>
              </a:solidFill>
              <a:highlight>
                <a:srgbClr val="FFFFFF"/>
              </a:highlight>
              <a:latin typeface="Arial"/>
              <a:ea typeface="Arial"/>
              <a:cs typeface="Arial"/>
              <a:sym typeface="Arial"/>
            </a:endParaRPr>
          </a:p>
        </p:txBody>
      </p:sp>
      <p:sp>
        <p:nvSpPr>
          <p:cNvPr id="371" name="Google Shape;371;p12"/>
          <p:cNvSpPr txBox="1"/>
          <p:nvPr/>
        </p:nvSpPr>
        <p:spPr>
          <a:xfrm>
            <a:off x="0" y="1499538"/>
            <a:ext cx="5909100" cy="415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dirty="0">
                <a:solidFill>
                  <a:srgbClr val="212121"/>
                </a:solidFill>
                <a:highlight>
                  <a:srgbClr val="FFFFFF"/>
                </a:highlight>
              </a:rPr>
              <a:t>Two hidden layers with a hidden size of 128</a:t>
            </a:r>
            <a:endParaRPr sz="1600" b="0" i="0" u="none" strike="noStrike" cap="none" dirty="0">
              <a:solidFill>
                <a:srgbClr val="000000"/>
              </a:solidFill>
              <a:latin typeface="Arial"/>
              <a:ea typeface="Arial"/>
              <a:cs typeface="Arial"/>
              <a:sym typeface="Arial"/>
            </a:endParaRPr>
          </a:p>
        </p:txBody>
      </p:sp>
      <p:sp>
        <p:nvSpPr>
          <p:cNvPr id="372" name="Google Shape;372;p12"/>
          <p:cNvSpPr txBox="1"/>
          <p:nvPr/>
        </p:nvSpPr>
        <p:spPr>
          <a:xfrm>
            <a:off x="5996488" y="1575313"/>
            <a:ext cx="5909100" cy="646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For relu, </a:t>
            </a:r>
            <a:r>
              <a:rPr lang="en-US" sz="1500">
                <a:solidFill>
                  <a:srgbClr val="212121"/>
                </a:solidFill>
                <a:highlight>
                  <a:schemeClr val="lt1"/>
                </a:highlight>
              </a:rPr>
              <a:t>keep </a:t>
            </a:r>
            <a:r>
              <a:rPr lang="en-US" sz="1500">
                <a:solidFill>
                  <a:srgbClr val="212121"/>
                </a:solidFill>
                <a:highlight>
                  <a:srgbClr val="FFFFFF"/>
                </a:highlight>
              </a:rPr>
              <a:t>the input and output conform Gaussian distribution, which may help improve model performance</a:t>
            </a:r>
            <a:endParaRPr sz="1400" b="0" i="0" u="none" strike="noStrike" cap="none">
              <a:solidFill>
                <a:srgbClr val="595959"/>
              </a:solidFill>
              <a:highlight>
                <a:srgbClr val="FFFFFF"/>
              </a:highlight>
              <a:latin typeface="Arial"/>
              <a:ea typeface="Arial"/>
              <a:cs typeface="Arial"/>
              <a:sym typeface="Arial"/>
            </a:endParaRPr>
          </a:p>
        </p:txBody>
      </p:sp>
      <p:sp>
        <p:nvSpPr>
          <p:cNvPr id="373" name="Google Shape;373;p12"/>
          <p:cNvSpPr txBox="1"/>
          <p:nvPr/>
        </p:nvSpPr>
        <p:spPr>
          <a:xfrm>
            <a:off x="6067425" y="1126900"/>
            <a:ext cx="4592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MLP/6_2: With Kaiming Initialization</a:t>
            </a:r>
            <a:endParaRPr sz="1800" b="1">
              <a:solidFill>
                <a:srgbClr val="202124"/>
              </a:solidFill>
              <a:highlight>
                <a:schemeClr val="lt1"/>
              </a:highlight>
            </a:endParaRPr>
          </a:p>
        </p:txBody>
      </p:sp>
      <p:pic>
        <p:nvPicPr>
          <p:cNvPr id="375" name="Google Shape;375;p12"/>
          <p:cNvPicPr preferRelativeResize="0"/>
          <p:nvPr/>
        </p:nvPicPr>
        <p:blipFill>
          <a:blip r:embed="rId3"/>
          <a:srcRect l="126" r="126"/>
          <a:stretch/>
        </p:blipFill>
        <p:spPr>
          <a:xfrm>
            <a:off x="6134450" y="2161538"/>
            <a:ext cx="4592099" cy="1776749"/>
          </a:xfrm>
          <a:prstGeom prst="rect">
            <a:avLst/>
          </a:prstGeom>
          <a:noFill/>
          <a:ln>
            <a:noFill/>
          </a:ln>
        </p:spPr>
      </p:pic>
      <p:pic>
        <p:nvPicPr>
          <p:cNvPr id="376" name="Google Shape;376;p12"/>
          <p:cNvPicPr preferRelativeResize="0"/>
          <p:nvPr/>
        </p:nvPicPr>
        <p:blipFill>
          <a:blip r:embed="rId4"/>
          <a:srcRect/>
          <a:stretch/>
        </p:blipFill>
        <p:spPr>
          <a:xfrm>
            <a:off x="707368" y="4731500"/>
            <a:ext cx="2735058" cy="2046725"/>
          </a:xfrm>
          <a:prstGeom prst="rect">
            <a:avLst/>
          </a:prstGeom>
          <a:noFill/>
          <a:ln>
            <a:noFill/>
          </a:ln>
        </p:spPr>
      </p:pic>
      <p:sp>
        <p:nvSpPr>
          <p:cNvPr id="377" name="Google Shape;377;p12"/>
          <p:cNvSpPr txBox="1"/>
          <p:nvPr/>
        </p:nvSpPr>
        <p:spPr>
          <a:xfrm>
            <a:off x="195600" y="3516125"/>
            <a:ext cx="4592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dirty="0">
                <a:solidFill>
                  <a:srgbClr val="202124"/>
                </a:solidFill>
                <a:highlight>
                  <a:schemeClr val="lt1"/>
                </a:highlight>
              </a:rPr>
              <a:t>MLP/6_3: With Weight Decay</a:t>
            </a:r>
            <a:endParaRPr sz="1800" b="1" dirty="0">
              <a:solidFill>
                <a:srgbClr val="202124"/>
              </a:solidFill>
              <a:highlight>
                <a:schemeClr val="lt1"/>
              </a:highlight>
            </a:endParaRPr>
          </a:p>
        </p:txBody>
      </p:sp>
      <p:sp>
        <p:nvSpPr>
          <p:cNvPr id="378" name="Google Shape;378;p12"/>
          <p:cNvSpPr txBox="1"/>
          <p:nvPr/>
        </p:nvSpPr>
        <p:spPr>
          <a:xfrm>
            <a:off x="5982050" y="4054025"/>
            <a:ext cx="61527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MLP/6_4: Use Genetic Algorithm to Update Weight</a:t>
            </a:r>
            <a:endParaRPr sz="1800" b="1">
              <a:solidFill>
                <a:srgbClr val="202124"/>
              </a:solidFill>
              <a:highlight>
                <a:schemeClr val="lt1"/>
              </a:highlight>
            </a:endParaRPr>
          </a:p>
        </p:txBody>
      </p:sp>
      <p:pic>
        <p:nvPicPr>
          <p:cNvPr id="379" name="Google Shape;379;p12"/>
          <p:cNvPicPr preferRelativeResize="0"/>
          <p:nvPr/>
        </p:nvPicPr>
        <p:blipFill>
          <a:blip r:embed="rId5"/>
          <a:srcRect/>
          <a:stretch/>
        </p:blipFill>
        <p:spPr>
          <a:xfrm>
            <a:off x="6944603" y="5153896"/>
            <a:ext cx="2971788" cy="1467625"/>
          </a:xfrm>
          <a:prstGeom prst="rect">
            <a:avLst/>
          </a:prstGeom>
          <a:noFill/>
          <a:ln>
            <a:noFill/>
          </a:ln>
        </p:spPr>
      </p:pic>
      <p:sp>
        <p:nvSpPr>
          <p:cNvPr id="380" name="Google Shape;380;p12"/>
          <p:cNvSpPr txBox="1"/>
          <p:nvPr/>
        </p:nvSpPr>
        <p:spPr>
          <a:xfrm>
            <a:off x="43200" y="3904588"/>
            <a:ext cx="5909100" cy="8772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Adjust the influence of model complexity on the loss function, let the weight decay to a smaller value, and alleviate the problem of model overfitting</a:t>
            </a:r>
            <a:endParaRPr sz="1600" b="0" i="0" u="none" strike="noStrike" cap="none">
              <a:solidFill>
                <a:srgbClr val="000000"/>
              </a:solidFill>
              <a:latin typeface="Arial"/>
              <a:ea typeface="Arial"/>
              <a:cs typeface="Arial"/>
              <a:sym typeface="Arial"/>
            </a:endParaRPr>
          </a:p>
        </p:txBody>
      </p:sp>
      <p:sp>
        <p:nvSpPr>
          <p:cNvPr id="381" name="Google Shape;381;p12"/>
          <p:cNvSpPr txBox="1"/>
          <p:nvPr/>
        </p:nvSpPr>
        <p:spPr>
          <a:xfrm>
            <a:off x="5996488" y="4409913"/>
            <a:ext cx="5909100" cy="646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The weight update by genetic algorithm can effectively solve the problem of gradient disappearance.[3]</a:t>
            </a:r>
            <a:endParaRPr sz="1400" b="0" i="0" u="none" strike="noStrike" cap="none">
              <a:solidFill>
                <a:srgbClr val="595959"/>
              </a:solidFill>
              <a:highlight>
                <a:srgbClr val="FFFFFF"/>
              </a:highlight>
              <a:latin typeface="Arial"/>
              <a:ea typeface="Arial"/>
              <a:cs typeface="Arial"/>
              <a:sym typeface="Arial"/>
            </a:endParaRPr>
          </a:p>
        </p:txBody>
      </p:sp>
      <p:pic>
        <p:nvPicPr>
          <p:cNvPr id="4" name="图片 3">
            <a:extLst>
              <a:ext uri="{FF2B5EF4-FFF2-40B4-BE49-F238E27FC236}">
                <a16:creationId xmlns:a16="http://schemas.microsoft.com/office/drawing/2014/main" id="{DA6822FE-FD06-AFBE-588D-F0D1593DC525}"/>
              </a:ext>
            </a:extLst>
          </p:cNvPr>
          <p:cNvPicPr>
            <a:picLocks noChangeAspect="1"/>
          </p:cNvPicPr>
          <p:nvPr/>
        </p:nvPicPr>
        <p:blipFill>
          <a:blip r:embed="rId6"/>
          <a:stretch>
            <a:fillRect/>
          </a:stretch>
        </p:blipFill>
        <p:spPr>
          <a:xfrm>
            <a:off x="1237399" y="1882263"/>
            <a:ext cx="2138778" cy="156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9614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MLP</a:t>
            </a:r>
            <a:endParaRPr sz="4000" b="0" i="0" u="none" strike="noStrike" cap="none">
              <a:solidFill>
                <a:schemeClr val="dk2"/>
              </a:solidFill>
              <a:latin typeface="Microsoft Yahei"/>
              <a:ea typeface="Microsoft Yahei"/>
              <a:cs typeface="Microsoft Yahei"/>
              <a:sym typeface="Microsoft Yahei"/>
            </a:endParaRPr>
          </a:p>
        </p:txBody>
      </p:sp>
      <p:cxnSp>
        <p:nvCxnSpPr>
          <p:cNvPr id="387" name="Google Shape;387;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388" name="Google Shape;388;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0881298" y="3326576"/>
            <a:ext cx="253713" cy="243375"/>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89" name="Google Shape;389;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390" name="Google Shape;390;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1095" y="214913"/>
            <a:ext cx="342189" cy="119400"/>
            <a:chOff x="2688281" y="6057516"/>
            <a:chExt cx="342189" cy="119400"/>
          </a:xfrm>
        </p:grpSpPr>
        <p:sp>
          <p:nvSpPr>
            <p:cNvPr id="391" name="Google Shape;391;g17c1caf5870_1_120"/>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92" name="Google Shape;392;g17c1caf5870_1_120"/>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393" name="Google Shape;393;g17c1caf5870_1_120"/>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394" name="Google Shape;394;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146" cy="0"/>
            <a:chOff x="2206172" y="6117240"/>
            <a:chExt cx="1306146" cy="0"/>
          </a:xfrm>
        </p:grpSpPr>
        <p:cxnSp>
          <p:nvCxnSpPr>
            <p:cNvPr id="395" name="Google Shape;395;g17c1caf5870_1_120"/>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396" name="Google Shape;396;g17c1caf5870_1_120"/>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397" name="Google Shape;397;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98" name="Google Shape;398;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99" name="Google Shape;399;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00" name="Google Shape;400;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pic>
        <p:nvPicPr>
          <p:cNvPr id="401" name="Google Shape;401;g17c1caf5870_1_120"/>
          <p:cNvPicPr preferRelativeResize="0"/>
          <p:nvPr/>
        </p:nvPicPr>
        <p:blipFill>
          <a:blip r:embed="rId3">
            <a:alphaModFix/>
          </a:blip>
          <a:stretch>
            <a:fillRect/>
          </a:stretch>
        </p:blipFill>
        <p:spPr>
          <a:xfrm>
            <a:off x="-1" y="1177000"/>
            <a:ext cx="6107000" cy="3664200"/>
          </a:xfrm>
          <a:prstGeom prst="rect">
            <a:avLst/>
          </a:prstGeom>
          <a:noFill/>
          <a:ln>
            <a:noFill/>
          </a:ln>
        </p:spPr>
      </p:pic>
      <p:pic>
        <p:nvPicPr>
          <p:cNvPr id="402" name="Google Shape;402;g17c1caf5870_1_120"/>
          <p:cNvPicPr preferRelativeResize="0"/>
          <p:nvPr/>
        </p:nvPicPr>
        <p:blipFill>
          <a:blip r:embed="rId4">
            <a:alphaModFix/>
          </a:blip>
          <a:stretch>
            <a:fillRect/>
          </a:stretch>
        </p:blipFill>
        <p:spPr>
          <a:xfrm>
            <a:off x="6083808" y="1173807"/>
            <a:ext cx="6108192" cy="3667393"/>
          </a:xfrm>
          <a:prstGeom prst="rect">
            <a:avLst/>
          </a:prstGeom>
          <a:noFill/>
          <a:ln>
            <a:noFill/>
          </a:ln>
        </p:spPr>
      </p:pic>
      <p:sp>
        <p:nvSpPr>
          <p:cNvPr id="403" name="Google Shape;403;g17c1caf5870_1_120"/>
          <p:cNvSpPr txBox="1"/>
          <p:nvPr/>
        </p:nvSpPr>
        <p:spPr>
          <a:xfrm>
            <a:off x="774700" y="4975500"/>
            <a:ext cx="10138500" cy="15084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212121"/>
              </a:buClr>
              <a:buSzPts val="1500"/>
              <a:buChar char="●"/>
            </a:pPr>
            <a:r>
              <a:rPr lang="en-US" dirty="0">
                <a:solidFill>
                  <a:schemeClr val="dk1"/>
                </a:solidFill>
              </a:rPr>
              <a:t>From the comparison between different models, the best baseline model is the model in 6.1.</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323850" algn="l" rtl="0">
              <a:spcBef>
                <a:spcPts val="0"/>
              </a:spcBef>
              <a:spcAft>
                <a:spcPts val="0"/>
              </a:spcAft>
              <a:buClr>
                <a:srgbClr val="212121"/>
              </a:buClr>
              <a:buSzPts val="1500"/>
              <a:buChar char="●"/>
            </a:pPr>
            <a:r>
              <a:rPr lang="en-US" dirty="0">
                <a:solidFill>
                  <a:schemeClr val="dk1"/>
                </a:solidFill>
              </a:rPr>
              <a:t>The introduction of </a:t>
            </a:r>
            <a:r>
              <a:rPr lang="en-US" dirty="0" err="1">
                <a:solidFill>
                  <a:schemeClr val="dk1"/>
                </a:solidFill>
              </a:rPr>
              <a:t>kaiming</a:t>
            </a:r>
            <a:r>
              <a:rPr lang="en-US" dirty="0">
                <a:solidFill>
                  <a:schemeClr val="dk1"/>
                </a:solidFill>
              </a:rPr>
              <a:t> initialization and weight decay inhibits the improvement of model accuracy (whether it is a training set or a test set).</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Also, the best MLP model only obtains </a:t>
            </a:r>
            <a:r>
              <a:rPr lang="en-US" b="1" dirty="0">
                <a:solidFill>
                  <a:schemeClr val="dk1"/>
                </a:solidFill>
              </a:rPr>
              <a:t>~40% </a:t>
            </a:r>
            <a:r>
              <a:rPr lang="en-US" dirty="0">
                <a:solidFill>
                  <a:schemeClr val="dk1"/>
                </a:solidFill>
              </a:rPr>
              <a:t>accuracy on test dataset, which is unsatisfactory.</a:t>
            </a:r>
            <a:endParaRPr dirty="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a:solidFill>
                  <a:schemeClr val="dk2"/>
                </a:solidFill>
                <a:latin typeface="Microsoft Yahei"/>
                <a:ea typeface="Microsoft Yahei"/>
                <a:cs typeface="Microsoft Yahei"/>
                <a:sym typeface="Microsoft Yahei"/>
              </a:rPr>
              <a:t>CNN</a:t>
            </a:r>
            <a:endParaRPr sz="5400" b="0" i="0" u="none" strike="noStrike" cap="none">
              <a:solidFill>
                <a:schemeClr val="dk2"/>
              </a:solidFill>
              <a:latin typeface="Microsoft Yahei"/>
              <a:ea typeface="Microsoft Yahei"/>
              <a:cs typeface="Microsoft Yahei"/>
              <a:sym typeface="Microsoft Yahei"/>
            </a:endParaRPr>
          </a:p>
        </p:txBody>
      </p:sp>
      <p:sp>
        <p:nvSpPr>
          <p:cNvPr id="409" name="Google Shape;409;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04</a:t>
            </a:r>
            <a:endParaRPr sz="5400" b="0" i="0" u="none" strike="noStrike" cap="none">
              <a:solidFill>
                <a:schemeClr val="dk2"/>
              </a:solidFill>
              <a:latin typeface="Microsoft Yahei"/>
              <a:ea typeface="Microsoft Yahei"/>
              <a:cs typeface="Microsoft Yahei"/>
              <a:sym typeface="Microsoft Yahei"/>
            </a:endParaRPr>
          </a:p>
        </p:txBody>
      </p:sp>
      <p:cxnSp>
        <p:nvCxnSpPr>
          <p:cNvPr id="410" name="Google Shape;410;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411" name="Google Shape;411;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2" name="Google Shape;412;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3" name="Google Shape;413;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4" name="Google Shape;414;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5" name="Google Shape;415;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6" name="Google Shape;416;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7" name="Google Shape;417;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18" name="Google Shape;418;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419" name="Google Shape;419;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420" name="Google Shape;420;g1745f6b6926_1_43"/>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21" name="Google Shape;421;g1745f6b6926_1_43"/>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22" name="Google Shape;422;g1745f6b6926_1_43"/>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9614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CNN</a:t>
            </a:r>
            <a:endParaRPr sz="4000" b="0" i="0" u="none" strike="noStrike" cap="none">
              <a:solidFill>
                <a:schemeClr val="dk2"/>
              </a:solidFill>
              <a:latin typeface="Microsoft Yahei"/>
              <a:ea typeface="Microsoft Yahei"/>
              <a:cs typeface="Microsoft Yahei"/>
              <a:sym typeface="Microsoft Yahei"/>
            </a:endParaRPr>
          </a:p>
        </p:txBody>
      </p:sp>
      <p:cxnSp>
        <p:nvCxnSpPr>
          <p:cNvPr id="428" name="Google Shape;428;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429" name="Google Shape;429;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286723" y="3013126"/>
            <a:ext cx="253713" cy="243375"/>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430" name="Google Shape;430;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431" name="Google Shape;431;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1095" y="214913"/>
            <a:ext cx="342189" cy="119400"/>
            <a:chOff x="2688281" y="6057516"/>
            <a:chExt cx="342189" cy="119400"/>
          </a:xfrm>
        </p:grpSpPr>
        <p:sp>
          <p:nvSpPr>
            <p:cNvPr id="432" name="Google Shape;432;g17c1caf5870_1_160"/>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33" name="Google Shape;433;g17c1caf5870_1_160"/>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34" name="Google Shape;434;g17c1caf5870_1_160"/>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435" name="Google Shape;435;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146" cy="0"/>
            <a:chOff x="2206172" y="6117240"/>
            <a:chExt cx="1306146" cy="0"/>
          </a:xfrm>
        </p:grpSpPr>
        <p:cxnSp>
          <p:nvCxnSpPr>
            <p:cNvPr id="436" name="Google Shape;436;g17c1caf5870_1_160"/>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37" name="Google Shape;437;g17c1caf5870_1_160"/>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438" name="Google Shape;438;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39" name="Google Shape;439;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40" name="Google Shape;440;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41" name="Google Shape;441;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
        <p:nvSpPr>
          <p:cNvPr id="442" name="Google Shape;442;g17c1caf5870_1_160"/>
          <p:cNvSpPr txBox="1"/>
          <p:nvPr/>
        </p:nvSpPr>
        <p:spPr>
          <a:xfrm>
            <a:off x="250300" y="1126900"/>
            <a:ext cx="3591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33333"/>
              </a:lnSpc>
              <a:spcBef>
                <a:spcPts val="0"/>
              </a:spcBef>
              <a:spcAft>
                <a:spcPts val="0"/>
              </a:spcAft>
              <a:buClr>
                <a:srgbClr val="000000"/>
              </a:buClr>
              <a:buSzPts val="1800"/>
              <a:buFont typeface="Arial"/>
              <a:buNone/>
            </a:pPr>
            <a:r>
              <a:rPr lang="en-US" sz="1800" b="1" i="1">
                <a:solidFill>
                  <a:srgbClr val="202124"/>
                </a:solidFill>
                <a:highlight>
                  <a:srgbClr val="FFFFFF"/>
                </a:highlight>
              </a:rPr>
              <a:t>CNN/7_1: Basic CNN Model</a:t>
            </a:r>
            <a:endParaRPr sz="1800" b="1" i="1" u="none" strike="noStrike" cap="none">
              <a:solidFill>
                <a:srgbClr val="202124"/>
              </a:solidFill>
              <a:highlight>
                <a:srgbClr val="FFFFFF"/>
              </a:highlight>
              <a:latin typeface="Arial"/>
              <a:ea typeface="Arial"/>
              <a:cs typeface="Arial"/>
              <a:sym typeface="Arial"/>
            </a:endParaRPr>
          </a:p>
        </p:txBody>
      </p:sp>
      <p:sp>
        <p:nvSpPr>
          <p:cNvPr id="443" name="Google Shape;443;g17c1caf5870_1_160"/>
          <p:cNvSpPr txBox="1"/>
          <p:nvPr/>
        </p:nvSpPr>
        <p:spPr>
          <a:xfrm>
            <a:off x="0" y="1499538"/>
            <a:ext cx="5909100" cy="415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One convolution layer with a hidden size of 128</a:t>
            </a:r>
            <a:endParaRPr sz="1600" b="0" i="0" u="none" strike="noStrike" cap="none">
              <a:solidFill>
                <a:srgbClr val="000000"/>
              </a:solidFill>
              <a:latin typeface="Arial"/>
              <a:ea typeface="Arial"/>
              <a:cs typeface="Arial"/>
              <a:sym typeface="Arial"/>
            </a:endParaRPr>
          </a:p>
        </p:txBody>
      </p:sp>
      <p:sp>
        <p:nvSpPr>
          <p:cNvPr id="444" name="Google Shape;444;g17c1caf5870_1_160"/>
          <p:cNvSpPr txBox="1"/>
          <p:nvPr/>
        </p:nvSpPr>
        <p:spPr>
          <a:xfrm>
            <a:off x="5392513" y="1261863"/>
            <a:ext cx="5909100" cy="11082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The feature map of the same layer can use multiple convolution kernels of different sizes to obtain features of different scales, and then combine these features to obtain better features than those using a single convolution kernel.</a:t>
            </a:r>
            <a:endParaRPr sz="1400" b="0" i="0" u="none" strike="noStrike" cap="none">
              <a:solidFill>
                <a:srgbClr val="595959"/>
              </a:solidFill>
              <a:highlight>
                <a:srgbClr val="FFFFFF"/>
              </a:highlight>
              <a:latin typeface="Arial"/>
              <a:ea typeface="Arial"/>
              <a:cs typeface="Arial"/>
              <a:sym typeface="Arial"/>
            </a:endParaRPr>
          </a:p>
        </p:txBody>
      </p:sp>
      <p:sp>
        <p:nvSpPr>
          <p:cNvPr id="445" name="Google Shape;445;g17c1caf5870_1_160"/>
          <p:cNvSpPr txBox="1"/>
          <p:nvPr/>
        </p:nvSpPr>
        <p:spPr>
          <a:xfrm>
            <a:off x="5463450" y="800175"/>
            <a:ext cx="4592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CNN/7_2: Inception</a:t>
            </a:r>
            <a:endParaRPr sz="1800" b="1" i="1">
              <a:solidFill>
                <a:srgbClr val="202124"/>
              </a:solidFill>
              <a:highlight>
                <a:schemeClr val="lt1"/>
              </a:highlight>
            </a:endParaRPr>
          </a:p>
        </p:txBody>
      </p:sp>
      <p:sp>
        <p:nvSpPr>
          <p:cNvPr id="446" name="Google Shape;446;g17c1caf5870_1_160"/>
          <p:cNvSpPr txBox="1"/>
          <p:nvPr/>
        </p:nvSpPr>
        <p:spPr>
          <a:xfrm>
            <a:off x="195600" y="2982725"/>
            <a:ext cx="4592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CNN/7_3: Inception+Bottleneck</a:t>
            </a:r>
            <a:endParaRPr sz="1800" b="1" i="1">
              <a:solidFill>
                <a:srgbClr val="202124"/>
              </a:solidFill>
              <a:highlight>
                <a:schemeClr val="lt1"/>
              </a:highlight>
            </a:endParaRPr>
          </a:p>
        </p:txBody>
      </p:sp>
      <p:sp>
        <p:nvSpPr>
          <p:cNvPr id="447" name="Google Shape;447;g17c1caf5870_1_160"/>
          <p:cNvSpPr txBox="1"/>
          <p:nvPr/>
        </p:nvSpPr>
        <p:spPr>
          <a:xfrm>
            <a:off x="5463443" y="4217475"/>
            <a:ext cx="2423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CNN/7_4: Resnet</a:t>
            </a:r>
            <a:endParaRPr sz="1800" b="1" i="1">
              <a:solidFill>
                <a:srgbClr val="202124"/>
              </a:solidFill>
              <a:highlight>
                <a:schemeClr val="lt1"/>
              </a:highlight>
            </a:endParaRPr>
          </a:p>
        </p:txBody>
      </p:sp>
      <p:pic>
        <p:nvPicPr>
          <p:cNvPr id="448" name="Google Shape;448;g17c1caf5870_1_160"/>
          <p:cNvPicPr preferRelativeResize="0"/>
          <p:nvPr/>
        </p:nvPicPr>
        <p:blipFill rotWithShape="1">
          <a:blip r:embed="rId3">
            <a:alphaModFix/>
          </a:blip>
          <a:srcRect b="11925"/>
          <a:stretch/>
        </p:blipFill>
        <p:spPr>
          <a:xfrm>
            <a:off x="1519925" y="2133850"/>
            <a:ext cx="1943452" cy="708000"/>
          </a:xfrm>
          <a:prstGeom prst="rect">
            <a:avLst/>
          </a:prstGeom>
          <a:noFill/>
          <a:ln>
            <a:noFill/>
          </a:ln>
        </p:spPr>
      </p:pic>
      <p:pic>
        <p:nvPicPr>
          <p:cNvPr id="449" name="Google Shape;449;g17c1caf5870_1_160"/>
          <p:cNvPicPr preferRelativeResize="0"/>
          <p:nvPr/>
        </p:nvPicPr>
        <p:blipFill>
          <a:blip r:embed="rId4"/>
          <a:srcRect/>
          <a:stretch/>
        </p:blipFill>
        <p:spPr>
          <a:xfrm>
            <a:off x="6657833" y="2370076"/>
            <a:ext cx="3587984" cy="1730030"/>
          </a:xfrm>
          <a:prstGeom prst="rect">
            <a:avLst/>
          </a:prstGeom>
          <a:noFill/>
          <a:ln>
            <a:noFill/>
          </a:ln>
        </p:spPr>
      </p:pic>
      <p:pic>
        <p:nvPicPr>
          <p:cNvPr id="450" name="Google Shape;450;g17c1caf5870_1_160"/>
          <p:cNvPicPr preferRelativeResize="0"/>
          <p:nvPr/>
        </p:nvPicPr>
        <p:blipFill>
          <a:blip r:embed="rId5"/>
          <a:srcRect/>
          <a:stretch/>
        </p:blipFill>
        <p:spPr>
          <a:xfrm>
            <a:off x="710868" y="4602977"/>
            <a:ext cx="3783769" cy="1478225"/>
          </a:xfrm>
          <a:prstGeom prst="rect">
            <a:avLst/>
          </a:prstGeom>
          <a:noFill/>
          <a:ln>
            <a:noFill/>
          </a:ln>
        </p:spPr>
      </p:pic>
      <p:pic>
        <p:nvPicPr>
          <p:cNvPr id="451" name="Google Shape;451;g17c1caf5870_1_160"/>
          <p:cNvPicPr preferRelativeResize="0"/>
          <p:nvPr/>
        </p:nvPicPr>
        <p:blipFill>
          <a:blip r:embed="rId6"/>
          <a:srcRect/>
          <a:stretch/>
        </p:blipFill>
        <p:spPr>
          <a:xfrm>
            <a:off x="6811047" y="5225338"/>
            <a:ext cx="2481999" cy="1478250"/>
          </a:xfrm>
          <a:prstGeom prst="rect">
            <a:avLst/>
          </a:prstGeom>
          <a:noFill/>
          <a:ln>
            <a:noFill/>
          </a:ln>
        </p:spPr>
      </p:pic>
      <p:sp>
        <p:nvSpPr>
          <p:cNvPr id="452" name="Google Shape;452;g17c1caf5870_1_160"/>
          <p:cNvSpPr txBox="1"/>
          <p:nvPr/>
        </p:nvSpPr>
        <p:spPr>
          <a:xfrm>
            <a:off x="4750" y="3387100"/>
            <a:ext cx="5196000" cy="11082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dirty="0">
                <a:solidFill>
                  <a:srgbClr val="212121"/>
                </a:solidFill>
                <a:highlight>
                  <a:srgbClr val="FFFFFF"/>
                </a:highlight>
              </a:rPr>
              <a:t>If only introducing convolution kernels of multiple sizes, it will bring a lot of extra parameters.</a:t>
            </a:r>
            <a:endParaRPr sz="1500" dirty="0">
              <a:solidFill>
                <a:srgbClr val="212121"/>
              </a:solidFill>
              <a:highlight>
                <a:srgbClr val="FFFFFF"/>
              </a:highlight>
            </a:endParaRPr>
          </a:p>
          <a:p>
            <a:pPr marL="457200" marR="0" lvl="0" indent="-323850" algn="l" rtl="0">
              <a:lnSpc>
                <a:spcPct val="100000"/>
              </a:lnSpc>
              <a:spcBef>
                <a:spcPts val="0"/>
              </a:spcBef>
              <a:spcAft>
                <a:spcPts val="0"/>
              </a:spcAft>
              <a:buClr>
                <a:srgbClr val="212121"/>
              </a:buClr>
              <a:buSzPts val="1500"/>
              <a:buFont typeface="Arial"/>
              <a:buChar char="●"/>
            </a:pPr>
            <a:r>
              <a:rPr lang="en-US" sz="1500" dirty="0">
                <a:solidFill>
                  <a:srgbClr val="212121"/>
                </a:solidFill>
                <a:highlight>
                  <a:srgbClr val="FFFFFF"/>
                </a:highlight>
              </a:rPr>
              <a:t>In order to solve this problem, some 1×1 convolution kernels can be added to the Inception structure.</a:t>
            </a:r>
            <a:endParaRPr sz="1600" b="0" i="0" u="none" strike="noStrike" cap="none" dirty="0">
              <a:solidFill>
                <a:srgbClr val="000000"/>
              </a:solidFill>
              <a:latin typeface="Arial"/>
              <a:ea typeface="Arial"/>
              <a:cs typeface="Arial"/>
              <a:sym typeface="Arial"/>
            </a:endParaRPr>
          </a:p>
        </p:txBody>
      </p:sp>
      <p:sp>
        <p:nvSpPr>
          <p:cNvPr id="453" name="Google Shape;453;g17c1caf5870_1_160"/>
          <p:cNvSpPr txBox="1"/>
          <p:nvPr/>
        </p:nvSpPr>
        <p:spPr>
          <a:xfrm>
            <a:off x="5355138" y="4657476"/>
            <a:ext cx="5909100" cy="646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Resnet adds the input to output and makes it easier for gradients to flow into shallow networks.</a:t>
            </a:r>
            <a:endParaRPr sz="1400" b="0" i="0" u="none" strike="noStrike" cap="none">
              <a:solidFill>
                <a:srgbClr val="595959"/>
              </a:solidFill>
              <a:highlight>
                <a:srgbClr val="FFFFFF"/>
              </a:highlight>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948397" y="304475"/>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CNN</a:t>
            </a:r>
            <a:endParaRPr sz="4000" b="0" i="0" u="none" strike="noStrike" cap="none">
              <a:solidFill>
                <a:schemeClr val="dk2"/>
              </a:solidFill>
              <a:latin typeface="Microsoft Yahei"/>
              <a:ea typeface="Microsoft Yahei"/>
              <a:cs typeface="Microsoft Yahei"/>
              <a:sym typeface="Microsoft Yahei"/>
            </a:endParaRPr>
          </a:p>
        </p:txBody>
      </p:sp>
      <p:cxnSp>
        <p:nvCxnSpPr>
          <p:cNvPr id="459" name="Google Shape;459;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460" name="Google Shape;460;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286723" y="3013126"/>
            <a:ext cx="253713" cy="243375"/>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461" name="Google Shape;461;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462" name="Google Shape;462;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1095" y="214913"/>
            <a:ext cx="342189" cy="119400"/>
            <a:chOff x="2688281" y="6057516"/>
            <a:chExt cx="342189" cy="119400"/>
          </a:xfrm>
        </p:grpSpPr>
        <p:sp>
          <p:nvSpPr>
            <p:cNvPr id="463" name="Google Shape;463;g17c1caf5870_1_198"/>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64" name="Google Shape;464;g17c1caf5870_1_198"/>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65" name="Google Shape;465;g17c1caf5870_1_198"/>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466" name="Google Shape;466;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146" cy="0"/>
            <a:chOff x="2206172" y="6117240"/>
            <a:chExt cx="1306146" cy="0"/>
          </a:xfrm>
        </p:grpSpPr>
        <p:cxnSp>
          <p:nvCxnSpPr>
            <p:cNvPr id="467" name="Google Shape;467;g17c1caf5870_1_198"/>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68" name="Google Shape;468;g17c1caf5870_1_198"/>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469" name="Google Shape;469;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70" name="Google Shape;470;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71" name="Google Shape;471;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72" name="Google Shape;472;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
        <p:nvSpPr>
          <p:cNvPr id="473" name="Google Shape;473;g17c1caf5870_1_198"/>
          <p:cNvSpPr txBox="1"/>
          <p:nvPr/>
        </p:nvSpPr>
        <p:spPr>
          <a:xfrm>
            <a:off x="3881200" y="1247163"/>
            <a:ext cx="4657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33333"/>
              </a:lnSpc>
              <a:spcBef>
                <a:spcPts val="0"/>
              </a:spcBef>
              <a:spcAft>
                <a:spcPts val="0"/>
              </a:spcAft>
              <a:buClr>
                <a:srgbClr val="000000"/>
              </a:buClr>
              <a:buSzPts val="1800"/>
              <a:buFont typeface="Arial"/>
              <a:buNone/>
            </a:pPr>
            <a:r>
              <a:rPr lang="en-US" sz="1800" b="1" i="1" dirty="0">
                <a:solidFill>
                  <a:srgbClr val="202124"/>
                </a:solidFill>
                <a:highlight>
                  <a:srgbClr val="FFFFFF"/>
                </a:highlight>
              </a:rPr>
              <a:t>CNN/7_6: Combination of four structure</a:t>
            </a:r>
            <a:endParaRPr sz="1800" b="1" i="1" u="none" strike="noStrike" cap="none" dirty="0">
              <a:solidFill>
                <a:srgbClr val="202124"/>
              </a:solidFill>
              <a:highlight>
                <a:srgbClr val="FFFFFF"/>
              </a:highlight>
              <a:latin typeface="Arial"/>
              <a:ea typeface="Arial"/>
              <a:cs typeface="Arial"/>
              <a:sym typeface="Arial"/>
            </a:endParaRPr>
          </a:p>
        </p:txBody>
      </p:sp>
      <p:sp>
        <p:nvSpPr>
          <p:cNvPr id="474" name="Google Shape;474;g17c1caf5870_1_198"/>
          <p:cNvSpPr txBox="1"/>
          <p:nvPr/>
        </p:nvSpPr>
        <p:spPr>
          <a:xfrm>
            <a:off x="8767600" y="1247175"/>
            <a:ext cx="27252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CNN/7_7: Resnet18 [4]</a:t>
            </a:r>
            <a:endParaRPr sz="1800" b="1" i="1">
              <a:solidFill>
                <a:srgbClr val="202124"/>
              </a:solidFill>
              <a:highlight>
                <a:schemeClr val="lt1"/>
              </a:highlight>
            </a:endParaRPr>
          </a:p>
        </p:txBody>
      </p:sp>
      <p:sp>
        <p:nvSpPr>
          <p:cNvPr id="475" name="Google Shape;475;g17c1caf5870_1_198"/>
          <p:cNvSpPr txBox="1"/>
          <p:nvPr/>
        </p:nvSpPr>
        <p:spPr>
          <a:xfrm>
            <a:off x="224050" y="1247175"/>
            <a:ext cx="23334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CNN/7_5: Sesnet</a:t>
            </a:r>
            <a:endParaRPr sz="1800" b="1" i="1">
              <a:solidFill>
                <a:srgbClr val="202124"/>
              </a:solidFill>
              <a:highlight>
                <a:schemeClr val="lt1"/>
              </a:highlight>
            </a:endParaRPr>
          </a:p>
        </p:txBody>
      </p:sp>
      <p:pic>
        <p:nvPicPr>
          <p:cNvPr id="476" name="Google Shape;476;g17c1caf5870_1_198"/>
          <p:cNvPicPr preferRelativeResize="0"/>
          <p:nvPr/>
        </p:nvPicPr>
        <p:blipFill>
          <a:blip r:embed="rId3"/>
          <a:srcRect/>
          <a:stretch/>
        </p:blipFill>
        <p:spPr>
          <a:xfrm>
            <a:off x="107588" y="3607875"/>
            <a:ext cx="3918598" cy="888378"/>
          </a:xfrm>
          <a:prstGeom prst="rect">
            <a:avLst/>
          </a:prstGeom>
          <a:noFill/>
          <a:ln>
            <a:noFill/>
          </a:ln>
        </p:spPr>
      </p:pic>
      <p:sp>
        <p:nvSpPr>
          <p:cNvPr id="477" name="Google Shape;477;g17c1caf5870_1_198"/>
          <p:cNvSpPr txBox="1"/>
          <p:nvPr/>
        </p:nvSpPr>
        <p:spPr>
          <a:xfrm>
            <a:off x="0" y="1575750"/>
            <a:ext cx="4029000" cy="20319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dirty="0">
                <a:solidFill>
                  <a:srgbClr val="212121"/>
                </a:solidFill>
                <a:highlight>
                  <a:srgbClr val="FFFFFF"/>
                </a:highlight>
              </a:rPr>
              <a:t>The idea of Senet is to obtain the importance of each feature channel by learning. Then, according to this importance, useful features are promoted and invalid features are suppressed.</a:t>
            </a:r>
            <a:endParaRPr sz="1500" dirty="0">
              <a:solidFill>
                <a:srgbClr val="212121"/>
              </a:solidFill>
              <a:highlight>
                <a:srgbClr val="FFFFFF"/>
              </a:highlight>
            </a:endParaRPr>
          </a:p>
          <a:p>
            <a:pPr marL="457200" marR="0" lvl="0" indent="-323850" algn="l" rtl="0">
              <a:lnSpc>
                <a:spcPct val="100000"/>
              </a:lnSpc>
              <a:spcBef>
                <a:spcPts val="0"/>
              </a:spcBef>
              <a:spcAft>
                <a:spcPts val="0"/>
              </a:spcAft>
              <a:buClr>
                <a:srgbClr val="212121"/>
              </a:buClr>
              <a:buSzPts val="1500"/>
              <a:buFont typeface="Arial"/>
              <a:buChar char="●"/>
            </a:pPr>
            <a:r>
              <a:rPr lang="en-US" sz="1500" dirty="0">
                <a:solidFill>
                  <a:srgbClr val="212121"/>
                </a:solidFill>
                <a:highlight>
                  <a:srgbClr val="FFFFFF"/>
                </a:highlight>
              </a:rPr>
              <a:t>The idea is similar to adding attention to different channels.</a:t>
            </a:r>
            <a:endParaRPr sz="1500" dirty="0">
              <a:solidFill>
                <a:srgbClr val="212121"/>
              </a:solidFill>
              <a:highlight>
                <a:srgbClr val="FFFFFF"/>
              </a:highlight>
            </a:endParaRPr>
          </a:p>
        </p:txBody>
      </p:sp>
      <p:pic>
        <p:nvPicPr>
          <p:cNvPr id="478" name="Google Shape;478;g17c1caf5870_1_198"/>
          <p:cNvPicPr preferRelativeResize="0"/>
          <p:nvPr/>
        </p:nvPicPr>
        <p:blipFill>
          <a:blip r:embed="rId4">
            <a:alphaModFix/>
          </a:blip>
          <a:stretch>
            <a:fillRect/>
          </a:stretch>
        </p:blipFill>
        <p:spPr>
          <a:xfrm rot="5400000">
            <a:off x="7710712" y="3589163"/>
            <a:ext cx="5027425" cy="1354450"/>
          </a:xfrm>
          <a:prstGeom prst="rect">
            <a:avLst/>
          </a:prstGeom>
          <a:noFill/>
          <a:ln>
            <a:noFill/>
          </a:ln>
        </p:spPr>
      </p:pic>
      <p:pic>
        <p:nvPicPr>
          <p:cNvPr id="479" name="Google Shape;479;g17c1caf5870_1_198"/>
          <p:cNvPicPr preferRelativeResize="0"/>
          <p:nvPr/>
        </p:nvPicPr>
        <p:blipFill>
          <a:blip r:embed="rId5">
            <a:alphaModFix/>
          </a:blip>
          <a:stretch>
            <a:fillRect/>
          </a:stretch>
        </p:blipFill>
        <p:spPr>
          <a:xfrm>
            <a:off x="4861575" y="1752677"/>
            <a:ext cx="2589819" cy="5027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9614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CNN</a:t>
            </a:r>
            <a:endParaRPr sz="4000" b="0" i="0" u="none" strike="noStrike" cap="none">
              <a:solidFill>
                <a:schemeClr val="dk2"/>
              </a:solidFill>
              <a:latin typeface="Microsoft Yahei"/>
              <a:ea typeface="Microsoft Yahei"/>
              <a:cs typeface="Microsoft Yahei"/>
              <a:sym typeface="Microsoft Yahei"/>
            </a:endParaRPr>
          </a:p>
        </p:txBody>
      </p:sp>
      <p:cxnSp>
        <p:nvCxnSpPr>
          <p:cNvPr id="485" name="Google Shape;485;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486" name="Google Shape;486;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0881298" y="3326576"/>
            <a:ext cx="253713" cy="243375"/>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487" name="Google Shape;48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488" name="Google Shape;48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1095" y="214913"/>
            <a:ext cx="342189" cy="119400"/>
            <a:chOff x="2688281" y="6057516"/>
            <a:chExt cx="342189" cy="119400"/>
          </a:xfrm>
        </p:grpSpPr>
        <p:sp>
          <p:nvSpPr>
            <p:cNvPr id="489" name="Google Shape;489;g17c1caf5870_1_229"/>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90" name="Google Shape;490;g17c1caf5870_1_229"/>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91" name="Google Shape;491;g17c1caf5870_1_229"/>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492" name="Google Shape;492;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146" cy="0"/>
            <a:chOff x="2206172" y="6117240"/>
            <a:chExt cx="1306146" cy="0"/>
          </a:xfrm>
        </p:grpSpPr>
        <p:cxnSp>
          <p:nvCxnSpPr>
            <p:cNvPr id="493" name="Google Shape;493;g17c1caf5870_1_229"/>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94" name="Google Shape;494;g17c1caf5870_1_229"/>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495" name="Google Shape;495;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96" name="Google Shape;496;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97" name="Google Shape;49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98" name="Google Shape;49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pic>
        <p:nvPicPr>
          <p:cNvPr id="499" name="Google Shape;499;g17c1caf5870_1_229"/>
          <p:cNvPicPr preferRelativeResize="0"/>
          <p:nvPr/>
        </p:nvPicPr>
        <p:blipFill>
          <a:blip r:embed="rId3">
            <a:alphaModFix/>
          </a:blip>
          <a:stretch>
            <a:fillRect/>
          </a:stretch>
        </p:blipFill>
        <p:spPr>
          <a:xfrm>
            <a:off x="0" y="1110542"/>
            <a:ext cx="5943600" cy="3566160"/>
          </a:xfrm>
          <a:prstGeom prst="rect">
            <a:avLst/>
          </a:prstGeom>
          <a:noFill/>
          <a:ln>
            <a:noFill/>
          </a:ln>
        </p:spPr>
      </p:pic>
      <p:pic>
        <p:nvPicPr>
          <p:cNvPr id="500" name="Google Shape;500;g17c1caf5870_1_229"/>
          <p:cNvPicPr preferRelativeResize="0"/>
          <p:nvPr/>
        </p:nvPicPr>
        <p:blipFill>
          <a:blip r:embed="rId4">
            <a:alphaModFix/>
          </a:blip>
          <a:stretch>
            <a:fillRect/>
          </a:stretch>
        </p:blipFill>
        <p:spPr>
          <a:xfrm>
            <a:off x="6248400" y="1071100"/>
            <a:ext cx="5943600" cy="3556254"/>
          </a:xfrm>
          <a:prstGeom prst="rect">
            <a:avLst/>
          </a:prstGeom>
          <a:noFill/>
          <a:ln>
            <a:noFill/>
          </a:ln>
        </p:spPr>
      </p:pic>
      <p:sp>
        <p:nvSpPr>
          <p:cNvPr id="501" name="Google Shape;501;g17c1caf5870_1_229"/>
          <p:cNvSpPr txBox="1"/>
          <p:nvPr/>
        </p:nvSpPr>
        <p:spPr>
          <a:xfrm>
            <a:off x="253700" y="4442775"/>
            <a:ext cx="10881300" cy="2385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212121"/>
              </a:buClr>
              <a:buSzPts val="1500"/>
              <a:buChar char="●"/>
            </a:pPr>
            <a:r>
              <a:rPr lang="en-US" dirty="0">
                <a:solidFill>
                  <a:schemeClr val="dk1"/>
                </a:solidFill>
              </a:rPr>
              <a:t>We have trained seven different models. Compared to the basic one CNN/7_1, other models have certain performance improvements. The resnet18 model using transfer learning achieved the highest accuracy of </a:t>
            </a:r>
            <a:r>
              <a:rPr lang="en-US" b="1" dirty="0">
                <a:solidFill>
                  <a:schemeClr val="dk1"/>
                </a:solidFill>
              </a:rPr>
              <a:t>0.87</a:t>
            </a:r>
            <a:r>
              <a:rPr lang="en-US" dirty="0">
                <a:solidFill>
                  <a:schemeClr val="dk1"/>
                </a:solidFill>
              </a:rPr>
              <a:t> on the test dataset.</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323850" algn="l" rtl="0">
              <a:spcBef>
                <a:spcPts val="0"/>
              </a:spcBef>
              <a:spcAft>
                <a:spcPts val="0"/>
              </a:spcAft>
              <a:buClr>
                <a:srgbClr val="212121"/>
              </a:buClr>
              <a:buSzPts val="1500"/>
              <a:buChar char="●"/>
            </a:pPr>
            <a:r>
              <a:rPr lang="en-US" dirty="0">
                <a:solidFill>
                  <a:schemeClr val="dk1"/>
                </a:solidFill>
              </a:rPr>
              <a:t>We extend the model in both width and depth directions. After we incorporate these four tricks into one model CNN/7_6, the high accuracy on the training set indicates that the model can better learn the features of the images. Also the performance on the test set also has a certain improvement. It is believed that with reasonable stacking and structural mixing, this model can perform better.</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323850" algn="l" rtl="0">
              <a:spcBef>
                <a:spcPts val="0"/>
              </a:spcBef>
              <a:spcAft>
                <a:spcPts val="0"/>
              </a:spcAft>
              <a:buClr>
                <a:srgbClr val="212121"/>
              </a:buClr>
              <a:buSzPts val="1500"/>
              <a:buChar char="●"/>
            </a:pPr>
            <a:r>
              <a:rPr lang="en-US" dirty="0">
                <a:solidFill>
                  <a:schemeClr val="dk1"/>
                </a:solidFill>
              </a:rPr>
              <a:t>Model </a:t>
            </a:r>
            <a:r>
              <a:rPr lang="en-US" b="1" dirty="0">
                <a:solidFill>
                  <a:schemeClr val="dk1"/>
                </a:solidFill>
              </a:rPr>
              <a:t>CNN/resnet18 </a:t>
            </a:r>
            <a:r>
              <a:rPr lang="en-US" dirty="0">
                <a:solidFill>
                  <a:schemeClr val="dk1"/>
                </a:solidFill>
              </a:rPr>
              <a:t>gets an accuracy of </a:t>
            </a:r>
            <a:r>
              <a:rPr lang="en-US" b="1" dirty="0">
                <a:solidFill>
                  <a:schemeClr val="dk1"/>
                </a:solidFill>
              </a:rPr>
              <a:t>0.87</a:t>
            </a:r>
            <a:r>
              <a:rPr lang="en-US" dirty="0">
                <a:solidFill>
                  <a:schemeClr val="dk1"/>
                </a:solidFill>
              </a:rPr>
              <a:t> on the test dataset, which is twice that of the most basic MLP model. It is proved to be a effective model in our research.</a:t>
            </a:r>
            <a:endParaRPr sz="1500" dirty="0">
              <a:solidFill>
                <a:srgbClr val="212121"/>
              </a:solidFill>
              <a:highlight>
                <a:srgbClr val="FFFFFF"/>
              </a:high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a:solidFill>
                  <a:schemeClr val="dk2"/>
                </a:solidFill>
                <a:latin typeface="Microsoft Yahei"/>
                <a:ea typeface="Microsoft Yahei"/>
                <a:cs typeface="Microsoft Yahei"/>
                <a:sym typeface="Microsoft Yahei"/>
              </a:rPr>
              <a:t>ANN</a:t>
            </a:r>
            <a:endParaRPr sz="5400" b="0" i="0" u="none" strike="noStrike" cap="none">
              <a:solidFill>
                <a:schemeClr val="dk2"/>
              </a:solidFill>
              <a:latin typeface="Microsoft Yahei"/>
              <a:ea typeface="Microsoft Yahei"/>
              <a:cs typeface="Microsoft Yahei"/>
              <a:sym typeface="Microsoft Yahei"/>
            </a:endParaRPr>
          </a:p>
        </p:txBody>
      </p:sp>
      <p:sp>
        <p:nvSpPr>
          <p:cNvPr id="507" name="Google Shape;507;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a:t>
            </a:r>
            <a:r>
              <a:rPr lang="en-US" sz="5400">
                <a:solidFill>
                  <a:schemeClr val="dk2"/>
                </a:solidFill>
                <a:latin typeface="Microsoft Yahei"/>
                <a:ea typeface="Microsoft Yahei"/>
                <a:cs typeface="Microsoft Yahei"/>
                <a:sym typeface="Microsoft Yahei"/>
              </a:rPr>
              <a:t>5</a:t>
            </a:r>
            <a:endParaRPr sz="5400" b="0" i="0" u="none" strike="noStrike" cap="none">
              <a:solidFill>
                <a:schemeClr val="dk2"/>
              </a:solidFill>
              <a:latin typeface="Microsoft Yahei"/>
              <a:ea typeface="Microsoft Yahei"/>
              <a:cs typeface="Microsoft Yahei"/>
              <a:sym typeface="Microsoft Yahei"/>
            </a:endParaRPr>
          </a:p>
        </p:txBody>
      </p:sp>
      <p:cxnSp>
        <p:nvCxnSpPr>
          <p:cNvPr id="508" name="Google Shape;508;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509" name="Google Shape;509;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0" name="Google Shape;510;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1" name="Google Shape;511;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2" name="Google Shape;512;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3" name="Google Shape;513;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4" name="Google Shape;514;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5" name="Google Shape;515;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16" name="Google Shape;516;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517" name="Google Shape;517;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5" y="4361970"/>
            <a:ext cx="537341" cy="537341"/>
            <a:chOff x="9287742" y="4931641"/>
            <a:chExt cx="669000" cy="669000"/>
          </a:xfrm>
        </p:grpSpPr>
        <p:sp>
          <p:nvSpPr>
            <p:cNvPr id="518" name="Google Shape;518;g17c1caf5870_1_250"/>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9" name="Google Shape;519;g17c1caf5870_1_250"/>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20" name="Google Shape;520;g17c1caf5870_1_250"/>
            <p:cNvCxnSpPr/>
            <p:nvPr/>
          </p:nvCxnSpPr>
          <p:spPr>
            <a:xfrm>
              <a:off x="9556787" y="5407536"/>
              <a:ext cx="131100" cy="0"/>
            </a:xfrm>
            <a:prstGeom prst="straightConnector1">
              <a:avLst/>
            </a:prstGeom>
            <a:noFill/>
            <a:ln w="28575" cap="flat" cmpd="sng">
              <a:solidFill>
                <a:schemeClr val="lt1">
                  <a:alpha val="22750"/>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17cb7db6b27_0_4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30157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ANN</a:t>
            </a:r>
            <a:endParaRPr sz="4000" b="0" i="0" u="none" strike="noStrike" cap="none">
              <a:solidFill>
                <a:schemeClr val="dk2"/>
              </a:solidFill>
              <a:latin typeface="Microsoft Yahei"/>
              <a:ea typeface="Microsoft Yahei"/>
              <a:cs typeface="Microsoft Yahei"/>
              <a:sym typeface="Microsoft Yahei"/>
            </a:endParaRPr>
          </a:p>
        </p:txBody>
      </p:sp>
      <p:cxnSp>
        <p:nvCxnSpPr>
          <p:cNvPr id="526" name="Google Shape;526;g17cb7db6b27_0_4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03179" y="1042710"/>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2" name="Google Shape;475;g17c1caf5870_1_198">
            <a:extLst>
              <a:ext uri="{FF2B5EF4-FFF2-40B4-BE49-F238E27FC236}">
                <a16:creationId xmlns:a16="http://schemas.microsoft.com/office/drawing/2014/main" id="{E9DA60E1-516C-AFFD-E3D2-B9B544021FD8}"/>
              </a:ext>
            </a:extLst>
          </p:cNvPr>
          <p:cNvSpPr txBox="1"/>
          <p:nvPr/>
        </p:nvSpPr>
        <p:spPr>
          <a:xfrm>
            <a:off x="403179" y="1258790"/>
            <a:ext cx="2333400" cy="55307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dirty="0">
                <a:solidFill>
                  <a:srgbClr val="202124"/>
                </a:solidFill>
                <a:highlight>
                  <a:schemeClr val="lt1"/>
                </a:highlight>
              </a:rPr>
              <a:t>Non Local Block</a:t>
            </a:r>
            <a:endParaRPr sz="1800" b="1" i="1" dirty="0">
              <a:solidFill>
                <a:srgbClr val="202124"/>
              </a:solidFill>
              <a:highlight>
                <a:schemeClr val="lt1"/>
              </a:highlight>
            </a:endParaRPr>
          </a:p>
        </p:txBody>
      </p:sp>
      <p:pic>
        <p:nvPicPr>
          <p:cNvPr id="4" name="图片 3">
            <a:extLst>
              <a:ext uri="{FF2B5EF4-FFF2-40B4-BE49-F238E27FC236}">
                <a16:creationId xmlns:a16="http://schemas.microsoft.com/office/drawing/2014/main" id="{A09207EB-4009-B628-CC7A-97666CBBF18F}"/>
              </a:ext>
            </a:extLst>
          </p:cNvPr>
          <p:cNvPicPr>
            <a:picLocks noChangeAspect="1"/>
          </p:cNvPicPr>
          <p:nvPr/>
        </p:nvPicPr>
        <p:blipFill>
          <a:blip r:embed="rId3"/>
          <a:srcRect/>
          <a:stretch/>
        </p:blipFill>
        <p:spPr>
          <a:xfrm>
            <a:off x="120035" y="1865357"/>
            <a:ext cx="3778535" cy="4101538"/>
          </a:xfrm>
          <a:prstGeom prst="rect">
            <a:avLst/>
          </a:prstGeom>
        </p:spPr>
      </p:pic>
      <p:sp>
        <p:nvSpPr>
          <p:cNvPr id="6" name="文本框 5">
            <a:extLst>
              <a:ext uri="{FF2B5EF4-FFF2-40B4-BE49-F238E27FC236}">
                <a16:creationId xmlns:a16="http://schemas.microsoft.com/office/drawing/2014/main" id="{533E0904-F0A0-E417-A2BA-2749A427B6BF}"/>
              </a:ext>
            </a:extLst>
          </p:cNvPr>
          <p:cNvSpPr txBox="1"/>
          <p:nvPr/>
        </p:nvSpPr>
        <p:spPr>
          <a:xfrm>
            <a:off x="4586189" y="2775372"/>
            <a:ext cx="6094948" cy="1384995"/>
          </a:xfrm>
          <a:prstGeom prst="rect">
            <a:avLst/>
          </a:prstGeom>
          <a:noFill/>
        </p:spPr>
        <p:txBody>
          <a:bodyPr wrap="square">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altLang="zh-CN" sz="1400" dirty="0">
                <a:solidFill>
                  <a:srgbClr val="212121"/>
                </a:solidFill>
                <a:highlight>
                  <a:srgbClr val="FFFFFF"/>
                </a:highlight>
              </a:rPr>
              <a:t>The idea of non-loca</a:t>
            </a:r>
            <a:r>
              <a:rPr lang="en-US" altLang="zh-CN" dirty="0">
                <a:solidFill>
                  <a:srgbClr val="212121"/>
                </a:solidFill>
                <a:highlight>
                  <a:srgbClr val="FFFFFF"/>
                </a:highlight>
              </a:rPr>
              <a:t>l block </a:t>
            </a:r>
            <a:r>
              <a:rPr lang="en-US" altLang="zh-CN" sz="1400" dirty="0">
                <a:solidFill>
                  <a:srgbClr val="212121"/>
                </a:solidFill>
                <a:highlight>
                  <a:srgbClr val="FFFFFF"/>
                </a:highlight>
              </a:rPr>
              <a:t>is that the output of each position of a given tensor is the weighted of all the other position of the previous tensor. In this way, the output tensor captures the non-local information.</a:t>
            </a:r>
          </a:p>
          <a:p>
            <a:pPr marL="457200" marR="0" lvl="0" indent="-323850" algn="l" rtl="0">
              <a:lnSpc>
                <a:spcPct val="100000"/>
              </a:lnSpc>
              <a:spcBef>
                <a:spcPts val="0"/>
              </a:spcBef>
              <a:spcAft>
                <a:spcPts val="0"/>
              </a:spcAft>
              <a:buClr>
                <a:srgbClr val="212121"/>
              </a:buClr>
              <a:buSzPts val="1500"/>
              <a:buFont typeface="Arial"/>
              <a:buChar char="●"/>
            </a:pPr>
            <a:r>
              <a:rPr lang="en-US" altLang="zh-CN" sz="1400" dirty="0">
                <a:solidFill>
                  <a:srgbClr val="212121"/>
                </a:solidFill>
                <a:highlight>
                  <a:srgbClr val="FFFFFF"/>
                </a:highlight>
              </a:rPr>
              <a:t>Using resnet-18, we plugged in this non-local block after each residual</a:t>
            </a:r>
            <a:r>
              <a:rPr lang="en-US" altLang="zh-CN" dirty="0">
                <a:solidFill>
                  <a:srgbClr val="212121"/>
                </a:solidFill>
                <a:highlight>
                  <a:srgbClr val="FFFFFF"/>
                </a:highlight>
              </a:rPr>
              <a:t> stage to enhance feature extraction.</a:t>
            </a:r>
            <a:endParaRPr lang="en-US" altLang="zh-CN" sz="1400" dirty="0">
              <a:solidFill>
                <a:srgbClr val="212121"/>
              </a:solidFill>
              <a:highlight>
                <a:srgbClr val="FFFFFF"/>
              </a:highlight>
            </a:endParaRPr>
          </a:p>
        </p:txBody>
      </p:sp>
      <p:sp>
        <p:nvSpPr>
          <p:cNvPr id="3" name="Google Shape;48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19C056B8-0E6A-1E59-B24B-BD66AEEB9AE9}"/>
              </a:ext>
            </a:extLst>
          </p:cNvPr>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5" name="Google Shape;48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B8E581B-6F45-4703-B4AC-94C7019192AC}"/>
              </a:ext>
            </a:extLst>
          </p:cNvPr>
          <p:cNvGrpSpPr/>
          <p:nvPr/>
        </p:nvGrpSpPr>
        <p:grpSpPr>
          <a:xfrm>
            <a:off x="7881095" y="214913"/>
            <a:ext cx="342189" cy="119400"/>
            <a:chOff x="2688281" y="6057516"/>
            <a:chExt cx="342189" cy="119400"/>
          </a:xfrm>
        </p:grpSpPr>
        <p:sp>
          <p:nvSpPr>
            <p:cNvPr id="7" name="Google Shape;489;g17c1caf5870_1_229">
              <a:extLst>
                <a:ext uri="{FF2B5EF4-FFF2-40B4-BE49-F238E27FC236}">
                  <a16:creationId xmlns:a16="http://schemas.microsoft.com/office/drawing/2014/main" id="{0FCAA508-8370-EF21-05FB-369905DC687A}"/>
                </a:ext>
              </a:extLst>
            </p:cNvPr>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8" name="Google Shape;490;g17c1caf5870_1_229">
              <a:extLst>
                <a:ext uri="{FF2B5EF4-FFF2-40B4-BE49-F238E27FC236}">
                  <a16:creationId xmlns:a16="http://schemas.microsoft.com/office/drawing/2014/main" id="{5CEF5299-2FC8-6A5B-724C-282ED6724069}"/>
                </a:ext>
              </a:extLst>
            </p:cNvPr>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9" name="Google Shape;491;g17c1caf5870_1_229">
              <a:extLst>
                <a:ext uri="{FF2B5EF4-FFF2-40B4-BE49-F238E27FC236}">
                  <a16:creationId xmlns:a16="http://schemas.microsoft.com/office/drawing/2014/main" id="{A2A0C7D6-4AC3-D8DF-0F6D-D27FCDFCFF92}"/>
                </a:ext>
              </a:extLst>
            </p:cNvPr>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10" name="Google Shape;492;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D93DB4-9E96-765C-0C7E-6C0A3B1959CD}"/>
              </a:ext>
            </a:extLst>
          </p:cNvPr>
          <p:cNvGrpSpPr/>
          <p:nvPr/>
        </p:nvGrpSpPr>
        <p:grpSpPr>
          <a:xfrm>
            <a:off x="7398986" y="274637"/>
            <a:ext cx="1306146" cy="0"/>
            <a:chOff x="2206172" y="6117240"/>
            <a:chExt cx="1306146" cy="0"/>
          </a:xfrm>
        </p:grpSpPr>
        <p:cxnSp>
          <p:nvCxnSpPr>
            <p:cNvPr id="11" name="Google Shape;493;g17c1caf5870_1_229">
              <a:extLst>
                <a:ext uri="{FF2B5EF4-FFF2-40B4-BE49-F238E27FC236}">
                  <a16:creationId xmlns:a16="http://schemas.microsoft.com/office/drawing/2014/main" id="{1D8DF220-297E-23C3-FFD8-B03E8A2CF862}"/>
                </a:ext>
              </a:extLst>
            </p:cNvPr>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12" name="Google Shape;494;g17c1caf5870_1_229">
              <a:extLst>
                <a:ext uri="{FF2B5EF4-FFF2-40B4-BE49-F238E27FC236}">
                  <a16:creationId xmlns:a16="http://schemas.microsoft.com/office/drawing/2014/main" id="{F0E230D9-9A31-9923-5313-858E956DF012}"/>
                </a:ext>
              </a:extLst>
            </p:cNvPr>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13" name="Google Shape;495;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E402F575-56CD-9BBA-D053-10A96059CEBC}"/>
              </a:ext>
            </a:extLst>
          </p:cNvPr>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4" name="Google Shape;496;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4ADA3B92-C97C-B721-682B-613C327BBD2A}"/>
              </a:ext>
            </a:extLst>
          </p:cNvPr>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5" name="Google Shape;49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27BF2BD0-B96B-483F-08C4-302514E37941}"/>
              </a:ext>
            </a:extLst>
          </p:cNvPr>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6" name="Google Shape;49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0721F6E8-0A58-064D-EE38-7C45C11CE6FA}"/>
              </a:ext>
            </a:extLst>
          </p:cNvPr>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5;g17c1caf5870_1_198">
            <a:extLst>
              <a:ext uri="{FF2B5EF4-FFF2-40B4-BE49-F238E27FC236}">
                <a16:creationId xmlns:a16="http://schemas.microsoft.com/office/drawing/2014/main" id="{9C27FC60-D296-1369-00C2-B79F32CF8307}"/>
              </a:ext>
            </a:extLst>
          </p:cNvPr>
          <p:cNvSpPr txBox="1"/>
          <p:nvPr/>
        </p:nvSpPr>
        <p:spPr>
          <a:xfrm>
            <a:off x="508689" y="384534"/>
            <a:ext cx="2920192" cy="55307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dirty="0">
                <a:solidFill>
                  <a:srgbClr val="202124"/>
                </a:solidFill>
                <a:highlight>
                  <a:schemeClr val="lt1"/>
                </a:highlight>
              </a:rPr>
              <a:t>Vision Transformers</a:t>
            </a:r>
            <a:endParaRPr sz="1800" b="1" i="1" dirty="0">
              <a:solidFill>
                <a:srgbClr val="202124"/>
              </a:solidFill>
              <a:highlight>
                <a:schemeClr val="lt1"/>
              </a:highlight>
            </a:endParaRPr>
          </a:p>
        </p:txBody>
      </p:sp>
      <p:pic>
        <p:nvPicPr>
          <p:cNvPr id="4" name="图片 3">
            <a:extLst>
              <a:ext uri="{FF2B5EF4-FFF2-40B4-BE49-F238E27FC236}">
                <a16:creationId xmlns:a16="http://schemas.microsoft.com/office/drawing/2014/main" id="{E7D7CB94-F573-368C-6B08-D9D361F112B1}"/>
              </a:ext>
            </a:extLst>
          </p:cNvPr>
          <p:cNvPicPr>
            <a:picLocks noChangeAspect="1"/>
          </p:cNvPicPr>
          <p:nvPr/>
        </p:nvPicPr>
        <p:blipFill>
          <a:blip r:embed="rId2"/>
          <a:stretch>
            <a:fillRect/>
          </a:stretch>
        </p:blipFill>
        <p:spPr>
          <a:xfrm>
            <a:off x="2164277" y="1007909"/>
            <a:ext cx="7258050" cy="3971925"/>
          </a:xfrm>
          <a:prstGeom prst="rect">
            <a:avLst/>
          </a:prstGeom>
        </p:spPr>
      </p:pic>
      <p:sp>
        <p:nvSpPr>
          <p:cNvPr id="5" name="文本框 4">
            <a:extLst>
              <a:ext uri="{FF2B5EF4-FFF2-40B4-BE49-F238E27FC236}">
                <a16:creationId xmlns:a16="http://schemas.microsoft.com/office/drawing/2014/main" id="{E4F7CDD1-ACD3-8E30-C90B-AD72A51F312E}"/>
              </a:ext>
            </a:extLst>
          </p:cNvPr>
          <p:cNvSpPr txBox="1"/>
          <p:nvPr/>
        </p:nvSpPr>
        <p:spPr>
          <a:xfrm>
            <a:off x="2656490" y="5050139"/>
            <a:ext cx="6094948" cy="1384995"/>
          </a:xfrm>
          <a:prstGeom prst="rect">
            <a:avLst/>
          </a:prstGeom>
          <a:noFill/>
        </p:spPr>
        <p:txBody>
          <a:bodyPr wrap="square">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altLang="zh-CN" dirty="0" err="1">
                <a:solidFill>
                  <a:srgbClr val="212121"/>
                </a:solidFill>
                <a:highlight>
                  <a:srgbClr val="FFFFFF"/>
                </a:highlight>
              </a:rPr>
              <a:t>ViT</a:t>
            </a:r>
            <a:r>
              <a:rPr lang="en-US" altLang="zh-CN" dirty="0">
                <a:solidFill>
                  <a:srgbClr val="212121"/>
                </a:solidFill>
                <a:highlight>
                  <a:srgbClr val="FFFFFF"/>
                </a:highlight>
              </a:rPr>
              <a:t> is the state-of-the-art technique in Computer Vision. It </a:t>
            </a:r>
            <a:r>
              <a:rPr lang="en-US" altLang="zh-CN" dirty="0" err="1">
                <a:solidFill>
                  <a:srgbClr val="212121"/>
                </a:solidFill>
                <a:highlight>
                  <a:srgbClr val="FFFFFF"/>
                </a:highlight>
              </a:rPr>
              <a:t>firist</a:t>
            </a:r>
            <a:r>
              <a:rPr lang="en-US" altLang="zh-CN" dirty="0">
                <a:solidFill>
                  <a:srgbClr val="212121"/>
                </a:solidFill>
                <a:highlight>
                  <a:srgbClr val="FFFFFF"/>
                </a:highlight>
              </a:rPr>
              <a:t> splits the input image into different patches, and then use transformer layers to capture the different global correlation of different patches of the input feature map.</a:t>
            </a:r>
          </a:p>
          <a:p>
            <a:pPr marL="457200" marR="0" lvl="0" indent="-323850" algn="l" rtl="0">
              <a:lnSpc>
                <a:spcPct val="100000"/>
              </a:lnSpc>
              <a:spcBef>
                <a:spcPts val="0"/>
              </a:spcBef>
              <a:spcAft>
                <a:spcPts val="0"/>
              </a:spcAft>
              <a:buClr>
                <a:srgbClr val="212121"/>
              </a:buClr>
              <a:buSzPts val="1500"/>
              <a:buFont typeface="Arial"/>
              <a:buChar char="●"/>
            </a:pPr>
            <a:r>
              <a:rPr lang="en-US" altLang="zh-CN" dirty="0">
                <a:solidFill>
                  <a:srgbClr val="212121"/>
                </a:solidFill>
                <a:highlight>
                  <a:srgbClr val="FFFFFF"/>
                </a:highlight>
              </a:rPr>
              <a:t>Besides, it uses multi-head self attention to further improve the performance.</a:t>
            </a:r>
            <a:endParaRPr lang="en-US" altLang="zh-CN" sz="1400" dirty="0">
              <a:solidFill>
                <a:srgbClr val="212121"/>
              </a:solidFill>
              <a:highlight>
                <a:srgbClr val="FFFFFF"/>
              </a:highlight>
            </a:endParaRPr>
          </a:p>
        </p:txBody>
      </p:sp>
      <p:sp>
        <p:nvSpPr>
          <p:cNvPr id="3" name="Google Shape;495;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84F109E8-896A-2601-14BC-574462A1D90B}"/>
              </a:ext>
            </a:extLst>
          </p:cNvPr>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 name="Google Shape;496;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0BF49C51-3680-C0A5-FC8A-B450573CD2AC}"/>
              </a:ext>
            </a:extLst>
          </p:cNvPr>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 name="Google Shape;49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AB7A45BD-D5E1-464F-2822-76559FED34E6}"/>
              </a:ext>
            </a:extLst>
          </p:cNvPr>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8" name="Google Shape;49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B0949492-802B-B58F-2351-9A7AED955D03}"/>
              </a:ext>
            </a:extLst>
          </p:cNvPr>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
        <p:nvSpPr>
          <p:cNvPr id="9" name="Google Shape;48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773D8C76-A450-5A50-B3E7-5C4C67B5DCDA}"/>
              </a:ext>
            </a:extLst>
          </p:cNvPr>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10" name="Google Shape;48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231DEF41-8500-44F2-8C98-281D251B7510}"/>
              </a:ext>
            </a:extLst>
          </p:cNvPr>
          <p:cNvGrpSpPr/>
          <p:nvPr/>
        </p:nvGrpSpPr>
        <p:grpSpPr>
          <a:xfrm>
            <a:off x="7881095" y="214913"/>
            <a:ext cx="342189" cy="119400"/>
            <a:chOff x="2688281" y="6057516"/>
            <a:chExt cx="342189" cy="119400"/>
          </a:xfrm>
        </p:grpSpPr>
        <p:sp>
          <p:nvSpPr>
            <p:cNvPr id="11" name="Google Shape;489;g17c1caf5870_1_229">
              <a:extLst>
                <a:ext uri="{FF2B5EF4-FFF2-40B4-BE49-F238E27FC236}">
                  <a16:creationId xmlns:a16="http://schemas.microsoft.com/office/drawing/2014/main" id="{0F6A6C13-60DB-DDB7-53B4-6624EE512A78}"/>
                </a:ext>
              </a:extLst>
            </p:cNvPr>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2" name="Google Shape;490;g17c1caf5870_1_229">
              <a:extLst>
                <a:ext uri="{FF2B5EF4-FFF2-40B4-BE49-F238E27FC236}">
                  <a16:creationId xmlns:a16="http://schemas.microsoft.com/office/drawing/2014/main" id="{BF6B67E2-FF1F-9AB6-7073-A74217071144}"/>
                </a:ext>
              </a:extLst>
            </p:cNvPr>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13" name="Google Shape;491;g17c1caf5870_1_229">
              <a:extLst>
                <a:ext uri="{FF2B5EF4-FFF2-40B4-BE49-F238E27FC236}">
                  <a16:creationId xmlns:a16="http://schemas.microsoft.com/office/drawing/2014/main" id="{7C5343C6-A2D9-6616-71B8-D5862FB492F3}"/>
                </a:ext>
              </a:extLst>
            </p:cNvPr>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14" name="Google Shape;492;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8087F783-57CE-4793-70A9-A15FE9F7F1EE}"/>
              </a:ext>
            </a:extLst>
          </p:cNvPr>
          <p:cNvGrpSpPr/>
          <p:nvPr/>
        </p:nvGrpSpPr>
        <p:grpSpPr>
          <a:xfrm>
            <a:off x="7398986" y="274637"/>
            <a:ext cx="1306146" cy="0"/>
            <a:chOff x="2206172" y="6117240"/>
            <a:chExt cx="1306146" cy="0"/>
          </a:xfrm>
        </p:grpSpPr>
        <p:cxnSp>
          <p:nvCxnSpPr>
            <p:cNvPr id="15" name="Google Shape;493;g17c1caf5870_1_229">
              <a:extLst>
                <a:ext uri="{FF2B5EF4-FFF2-40B4-BE49-F238E27FC236}">
                  <a16:creationId xmlns:a16="http://schemas.microsoft.com/office/drawing/2014/main" id="{5CC95385-DB13-DD97-94DE-9122F90D18F7}"/>
                </a:ext>
              </a:extLst>
            </p:cNvPr>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16" name="Google Shape;494;g17c1caf5870_1_229">
              <a:extLst>
                <a:ext uri="{FF2B5EF4-FFF2-40B4-BE49-F238E27FC236}">
                  <a16:creationId xmlns:a16="http://schemas.microsoft.com/office/drawing/2014/main" id="{111F92F4-7900-103B-37B1-4F5C149B3728}"/>
                </a:ext>
              </a:extLst>
            </p:cNvPr>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Tree>
    <p:extLst>
      <p:ext uri="{BB962C8B-B14F-4D97-AF65-F5344CB8AC3E}">
        <p14:creationId xmlns:p14="http://schemas.microsoft.com/office/powerpoint/2010/main" val="330632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17cb7db6b27_0_4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30157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ANN</a:t>
            </a:r>
            <a:endParaRPr sz="4000" b="0" i="0" u="none" strike="noStrike" cap="none">
              <a:solidFill>
                <a:schemeClr val="dk2"/>
              </a:solidFill>
              <a:latin typeface="Microsoft Yahei"/>
              <a:ea typeface="Microsoft Yahei"/>
              <a:cs typeface="Microsoft Yahei"/>
              <a:sym typeface="Microsoft Yahei"/>
            </a:endParaRPr>
          </a:p>
        </p:txBody>
      </p:sp>
      <p:cxnSp>
        <p:nvCxnSpPr>
          <p:cNvPr id="526" name="Google Shape;526;g17cb7db6b27_0_4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03179" y="1042710"/>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3" name="Google Shape;48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19C056B8-0E6A-1E59-B24B-BD66AEEB9AE9}"/>
              </a:ext>
            </a:extLst>
          </p:cNvPr>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5" name="Google Shape;48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B8E581B-6F45-4703-B4AC-94C7019192AC}"/>
              </a:ext>
            </a:extLst>
          </p:cNvPr>
          <p:cNvGrpSpPr/>
          <p:nvPr/>
        </p:nvGrpSpPr>
        <p:grpSpPr>
          <a:xfrm>
            <a:off x="7881095" y="214913"/>
            <a:ext cx="342189" cy="119400"/>
            <a:chOff x="2688281" y="6057516"/>
            <a:chExt cx="342189" cy="119400"/>
          </a:xfrm>
        </p:grpSpPr>
        <p:sp>
          <p:nvSpPr>
            <p:cNvPr id="7" name="Google Shape;489;g17c1caf5870_1_229">
              <a:extLst>
                <a:ext uri="{FF2B5EF4-FFF2-40B4-BE49-F238E27FC236}">
                  <a16:creationId xmlns:a16="http://schemas.microsoft.com/office/drawing/2014/main" id="{0FCAA508-8370-EF21-05FB-369905DC687A}"/>
                </a:ext>
              </a:extLst>
            </p:cNvPr>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8" name="Google Shape;490;g17c1caf5870_1_229">
              <a:extLst>
                <a:ext uri="{FF2B5EF4-FFF2-40B4-BE49-F238E27FC236}">
                  <a16:creationId xmlns:a16="http://schemas.microsoft.com/office/drawing/2014/main" id="{5CEF5299-2FC8-6A5B-724C-282ED6724069}"/>
                </a:ext>
              </a:extLst>
            </p:cNvPr>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9" name="Google Shape;491;g17c1caf5870_1_229">
              <a:extLst>
                <a:ext uri="{FF2B5EF4-FFF2-40B4-BE49-F238E27FC236}">
                  <a16:creationId xmlns:a16="http://schemas.microsoft.com/office/drawing/2014/main" id="{A2A0C7D6-4AC3-D8DF-0F6D-D27FCDFCFF92}"/>
                </a:ext>
              </a:extLst>
            </p:cNvPr>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10" name="Google Shape;492;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D93DB4-9E96-765C-0C7E-6C0A3B1959CD}"/>
              </a:ext>
            </a:extLst>
          </p:cNvPr>
          <p:cNvGrpSpPr/>
          <p:nvPr/>
        </p:nvGrpSpPr>
        <p:grpSpPr>
          <a:xfrm>
            <a:off x="7398986" y="274637"/>
            <a:ext cx="1306146" cy="0"/>
            <a:chOff x="2206172" y="6117240"/>
            <a:chExt cx="1306146" cy="0"/>
          </a:xfrm>
        </p:grpSpPr>
        <p:cxnSp>
          <p:nvCxnSpPr>
            <p:cNvPr id="11" name="Google Shape;493;g17c1caf5870_1_229">
              <a:extLst>
                <a:ext uri="{FF2B5EF4-FFF2-40B4-BE49-F238E27FC236}">
                  <a16:creationId xmlns:a16="http://schemas.microsoft.com/office/drawing/2014/main" id="{1D8DF220-297E-23C3-FFD8-B03E8A2CF862}"/>
                </a:ext>
              </a:extLst>
            </p:cNvPr>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12" name="Google Shape;494;g17c1caf5870_1_229">
              <a:extLst>
                <a:ext uri="{FF2B5EF4-FFF2-40B4-BE49-F238E27FC236}">
                  <a16:creationId xmlns:a16="http://schemas.microsoft.com/office/drawing/2014/main" id="{F0E230D9-9A31-9923-5313-858E956DF012}"/>
                </a:ext>
              </a:extLst>
            </p:cNvPr>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13" name="Google Shape;495;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E402F575-56CD-9BBA-D053-10A96059CEBC}"/>
              </a:ext>
            </a:extLst>
          </p:cNvPr>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4" name="Google Shape;496;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4ADA3B92-C97C-B721-682B-613C327BBD2A}"/>
              </a:ext>
            </a:extLst>
          </p:cNvPr>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5" name="Google Shape;49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27BF2BD0-B96B-483F-08C4-302514E37941}"/>
              </a:ext>
            </a:extLst>
          </p:cNvPr>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6" name="Google Shape;49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0721F6E8-0A58-064D-EE38-7C45C11CE6FA}"/>
              </a:ext>
            </a:extLst>
          </p:cNvPr>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pic>
        <p:nvPicPr>
          <p:cNvPr id="17" name="Google Shape;499;g17c1caf5870_1_229">
            <a:extLst>
              <a:ext uri="{FF2B5EF4-FFF2-40B4-BE49-F238E27FC236}">
                <a16:creationId xmlns:a16="http://schemas.microsoft.com/office/drawing/2014/main" id="{FF608A50-1534-78C8-E49C-A06EF889B550}"/>
              </a:ext>
            </a:extLst>
          </p:cNvPr>
          <p:cNvPicPr preferRelativeResize="0"/>
          <p:nvPr/>
        </p:nvPicPr>
        <p:blipFill>
          <a:blip r:embed="rId3"/>
          <a:srcRect/>
          <a:stretch/>
        </p:blipFill>
        <p:spPr>
          <a:xfrm>
            <a:off x="223735" y="1347072"/>
            <a:ext cx="5943600" cy="3093098"/>
          </a:xfrm>
          <a:prstGeom prst="rect">
            <a:avLst/>
          </a:prstGeom>
          <a:noFill/>
          <a:ln>
            <a:noFill/>
          </a:ln>
        </p:spPr>
      </p:pic>
      <p:pic>
        <p:nvPicPr>
          <p:cNvPr id="18" name="Google Shape;500;g17c1caf5870_1_229">
            <a:extLst>
              <a:ext uri="{FF2B5EF4-FFF2-40B4-BE49-F238E27FC236}">
                <a16:creationId xmlns:a16="http://schemas.microsoft.com/office/drawing/2014/main" id="{629819C0-A357-4A13-DCDD-BB0252631542}"/>
              </a:ext>
            </a:extLst>
          </p:cNvPr>
          <p:cNvPicPr preferRelativeResize="0"/>
          <p:nvPr/>
        </p:nvPicPr>
        <p:blipFill>
          <a:blip r:embed="rId4"/>
          <a:srcRect/>
          <a:stretch/>
        </p:blipFill>
        <p:spPr>
          <a:xfrm>
            <a:off x="6248400" y="1280871"/>
            <a:ext cx="5943600" cy="3136712"/>
          </a:xfrm>
          <a:prstGeom prst="rect">
            <a:avLst/>
          </a:prstGeom>
          <a:noFill/>
          <a:ln>
            <a:noFill/>
          </a:ln>
        </p:spPr>
      </p:pic>
      <p:sp>
        <p:nvSpPr>
          <p:cNvPr id="19" name="Google Shape;501;g17c1caf5870_1_229">
            <a:extLst>
              <a:ext uri="{FF2B5EF4-FFF2-40B4-BE49-F238E27FC236}">
                <a16:creationId xmlns:a16="http://schemas.microsoft.com/office/drawing/2014/main" id="{936D995A-5C45-F017-EC9B-BF789DEBE7EF}"/>
              </a:ext>
            </a:extLst>
          </p:cNvPr>
          <p:cNvSpPr txBox="1"/>
          <p:nvPr/>
        </p:nvSpPr>
        <p:spPr>
          <a:xfrm>
            <a:off x="253700" y="4442775"/>
            <a:ext cx="10881300" cy="830966"/>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212121"/>
              </a:buClr>
              <a:buSzPts val="1500"/>
              <a:buChar char="●"/>
            </a:pPr>
            <a:r>
              <a:rPr lang="en-US" altLang="zh-CN" dirty="0">
                <a:solidFill>
                  <a:schemeClr val="dk1"/>
                </a:solidFill>
              </a:rPr>
              <a:t>T</a:t>
            </a:r>
            <a:r>
              <a:rPr lang="en-US" dirty="0">
                <a:solidFill>
                  <a:schemeClr val="dk1"/>
                </a:solidFill>
              </a:rPr>
              <a:t>he state-of-the-art </a:t>
            </a:r>
            <a:r>
              <a:rPr lang="en-US" b="1" dirty="0">
                <a:solidFill>
                  <a:schemeClr val="dk1"/>
                </a:solidFill>
              </a:rPr>
              <a:t>visual-transformer</a:t>
            </a:r>
            <a:r>
              <a:rPr lang="en-US" dirty="0">
                <a:solidFill>
                  <a:schemeClr val="dk1"/>
                </a:solidFill>
              </a:rPr>
              <a:t> which does not use traditional CNN architecture and only used stacked self attention block. This method outperforms all other method in terms of the accuracy on the test set by achieving an accuracy of </a:t>
            </a:r>
            <a:r>
              <a:rPr lang="en-US" b="1" dirty="0">
                <a:solidFill>
                  <a:schemeClr val="dk1"/>
                </a:solidFill>
              </a:rPr>
              <a:t>0.935</a:t>
            </a:r>
            <a:r>
              <a:rPr lang="en-US" dirty="0">
                <a:solidFill>
                  <a:schemeClr val="dk1"/>
                </a:solidFill>
              </a:rPr>
              <a:t> on the test set.</a:t>
            </a:r>
            <a:endParaRPr lang="en-US" sz="1500" dirty="0">
              <a:solidFill>
                <a:srgbClr val="212121"/>
              </a:solidFill>
              <a:highlight>
                <a:srgbClr val="FFFFFF"/>
              </a:highlight>
            </a:endParaRPr>
          </a:p>
        </p:txBody>
      </p:sp>
    </p:spTree>
    <p:extLst>
      <p:ext uri="{BB962C8B-B14F-4D97-AF65-F5344CB8AC3E}">
        <p14:creationId xmlns:p14="http://schemas.microsoft.com/office/powerpoint/2010/main" val="428696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grpSp>
        <p:nvGrpSpPr>
          <p:cNvPr id="2" name="组合 1">
            <a:extLst>
              <a:ext uri="{FF2B5EF4-FFF2-40B4-BE49-F238E27FC236}">
                <a16:creationId xmlns:a16="http://schemas.microsoft.com/office/drawing/2014/main" id="{7A1531B2-A63B-8E20-1FE6-676AF69699EB}"/>
              </a:ext>
            </a:extLst>
          </p:cNvPr>
          <p:cNvGrpSpPr/>
          <p:nvPr/>
        </p:nvGrpSpPr>
        <p:grpSpPr>
          <a:xfrm>
            <a:off x="1669426" y="2641338"/>
            <a:ext cx="2929694" cy="461700"/>
            <a:chOff x="1669426" y="2641338"/>
            <a:chExt cx="2929694" cy="461700"/>
          </a:xfrm>
        </p:grpSpPr>
        <p:sp>
          <p:nvSpPr>
            <p:cNvPr id="95" name="Google Shape;95;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669426" y="2679438"/>
              <a:ext cx="641091" cy="3987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2"/>
                  </a:solidFill>
                  <a:latin typeface="Microsoft Yahei"/>
                  <a:ea typeface="Microsoft Yahei"/>
                  <a:cs typeface="Microsoft Yahei"/>
                  <a:sym typeface="Microsoft Yahei"/>
                </a:rPr>
                <a:t>01.</a:t>
              </a:r>
              <a:endParaRPr sz="2000" b="0" i="0" u="none" strike="noStrike" cap="none" dirty="0">
                <a:solidFill>
                  <a:schemeClr val="dk2"/>
                </a:solidFill>
                <a:latin typeface="Microsoft Yahei"/>
                <a:ea typeface="Microsoft Yahei"/>
                <a:cs typeface="Microsoft Yahei"/>
                <a:sym typeface="Microsoft Yahei"/>
              </a:endParaRPr>
            </a:p>
          </p:txBody>
        </p:sp>
        <p:sp>
          <p:nvSpPr>
            <p:cNvPr id="99" name="Google Shape;99;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227620" y="2641338"/>
              <a:ext cx="237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Microsoft Yahei"/>
                  <a:ea typeface="Microsoft Yahei"/>
                  <a:cs typeface="Microsoft Yahei"/>
                  <a:sym typeface="Microsoft Yahei"/>
                </a:rPr>
                <a:t>Introduction</a:t>
              </a:r>
              <a:endParaRPr sz="2400" b="0" i="0" u="none" strike="noStrike" cap="none" dirty="0">
                <a:solidFill>
                  <a:schemeClr val="dk2"/>
                </a:solidFill>
                <a:latin typeface="Microsoft Yahei"/>
                <a:ea typeface="Microsoft Yahei"/>
                <a:cs typeface="Microsoft Yahei"/>
                <a:sym typeface="Microsoft Yahei"/>
              </a:endParaRPr>
            </a:p>
          </p:txBody>
        </p:sp>
      </p:grpSp>
      <p:grpSp>
        <p:nvGrpSpPr>
          <p:cNvPr id="5" name="组合 4">
            <a:extLst>
              <a:ext uri="{FF2B5EF4-FFF2-40B4-BE49-F238E27FC236}">
                <a16:creationId xmlns:a16="http://schemas.microsoft.com/office/drawing/2014/main" id="{3A35E4FB-DC03-1462-B809-6C386C42FC8B}"/>
              </a:ext>
            </a:extLst>
          </p:cNvPr>
          <p:cNvGrpSpPr/>
          <p:nvPr/>
        </p:nvGrpSpPr>
        <p:grpSpPr>
          <a:xfrm>
            <a:off x="1605029" y="5309149"/>
            <a:ext cx="4023945" cy="461700"/>
            <a:chOff x="1605029" y="5233733"/>
            <a:chExt cx="4023945" cy="461700"/>
          </a:xfrm>
        </p:grpSpPr>
        <p:sp>
          <p:nvSpPr>
            <p:cNvPr id="96" name="Google Shape;96;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605029" y="5264513"/>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2"/>
                  </a:solidFill>
                  <a:latin typeface="Microsoft Yahei"/>
                  <a:ea typeface="Microsoft Yahei"/>
                  <a:cs typeface="Microsoft Yahei"/>
                  <a:sym typeface="Microsoft Yahei"/>
                </a:rPr>
                <a:t> 0</a:t>
              </a:r>
              <a:r>
                <a:rPr lang="en-US" sz="2000" dirty="0">
                  <a:solidFill>
                    <a:schemeClr val="dk2"/>
                  </a:solidFill>
                  <a:latin typeface="Microsoft Yahei"/>
                  <a:ea typeface="Microsoft Yahei"/>
                  <a:cs typeface="Microsoft Yahei"/>
                  <a:sym typeface="Microsoft Yahei"/>
                </a:rPr>
                <a:t>4</a:t>
              </a:r>
              <a:r>
                <a:rPr lang="en-US" sz="2000" b="0" i="0" u="none" strike="noStrike" cap="none" dirty="0">
                  <a:solidFill>
                    <a:schemeClr val="dk2"/>
                  </a:solidFill>
                  <a:latin typeface="Microsoft Yahei"/>
                  <a:ea typeface="Microsoft Yahei"/>
                  <a:cs typeface="Microsoft Yahei"/>
                  <a:sym typeface="Microsoft Yahei"/>
                </a:rPr>
                <a:t>.  </a:t>
              </a:r>
              <a:endParaRPr sz="2000" b="0" i="0" u="none" strike="noStrike" cap="none" dirty="0">
                <a:solidFill>
                  <a:schemeClr val="dk2"/>
                </a:solidFill>
                <a:latin typeface="Microsoft Yahei"/>
                <a:ea typeface="Microsoft Yahei"/>
                <a:cs typeface="Microsoft Yahei"/>
                <a:sym typeface="Microsoft Yahei"/>
              </a:endParaRPr>
            </a:p>
          </p:txBody>
        </p:sp>
        <p:sp>
          <p:nvSpPr>
            <p:cNvPr id="100" name="Google Shape;100;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246474" y="5233733"/>
              <a:ext cx="3382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chemeClr val="dk2"/>
                  </a:solidFill>
                  <a:latin typeface="Microsoft Yahei"/>
                  <a:ea typeface="Microsoft Yahei"/>
                  <a:cs typeface="Microsoft Yahei"/>
                  <a:sym typeface="Microsoft Yahei"/>
                </a:rPr>
                <a:t>CNN</a:t>
              </a:r>
              <a:endParaRPr sz="2400" b="0" i="0" u="none" strike="noStrike" cap="none" dirty="0">
                <a:solidFill>
                  <a:schemeClr val="dk2"/>
                </a:solidFill>
                <a:latin typeface="Microsoft Yahei"/>
                <a:ea typeface="Microsoft Yahei"/>
                <a:cs typeface="Microsoft Yahei"/>
                <a:sym typeface="Microsoft Yahei"/>
              </a:endParaRPr>
            </a:p>
          </p:txBody>
        </p:sp>
      </p:grpSp>
      <p:grpSp>
        <p:nvGrpSpPr>
          <p:cNvPr id="3" name="组合 2">
            <a:extLst>
              <a:ext uri="{FF2B5EF4-FFF2-40B4-BE49-F238E27FC236}">
                <a16:creationId xmlns:a16="http://schemas.microsoft.com/office/drawing/2014/main" id="{03E4F5BD-459A-A362-E591-641C6AA48DFB}"/>
              </a:ext>
            </a:extLst>
          </p:cNvPr>
          <p:cNvGrpSpPr/>
          <p:nvPr/>
        </p:nvGrpSpPr>
        <p:grpSpPr>
          <a:xfrm>
            <a:off x="1669426" y="3519346"/>
            <a:ext cx="5194171" cy="461700"/>
            <a:chOff x="1669426" y="3519346"/>
            <a:chExt cx="5194171" cy="461700"/>
          </a:xfrm>
        </p:grpSpPr>
        <p:sp>
          <p:nvSpPr>
            <p:cNvPr id="97" name="Google Shape;97;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669426" y="3547483"/>
              <a:ext cx="64109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2"/>
                  </a:solidFill>
                  <a:latin typeface="Microsoft Yahei"/>
                  <a:ea typeface="Microsoft Yahei"/>
                  <a:cs typeface="Microsoft Yahei"/>
                  <a:sym typeface="Microsoft Yahei"/>
                </a:rPr>
                <a:t>02.</a:t>
              </a:r>
              <a:endParaRPr sz="2000" b="0" i="0" u="none" strike="noStrike" cap="none" dirty="0">
                <a:solidFill>
                  <a:schemeClr val="dk2"/>
                </a:solidFill>
                <a:latin typeface="Microsoft Yahei"/>
                <a:ea typeface="Microsoft Yahei"/>
                <a:cs typeface="Microsoft Yahei"/>
                <a:sym typeface="Microsoft Yahei"/>
              </a:endParaRPr>
            </a:p>
          </p:txBody>
        </p:sp>
        <p:sp>
          <p:nvSpPr>
            <p:cNvPr id="101" name="Google Shape;101;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227997" y="3519346"/>
              <a:ext cx="4635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Microsoft Yahei"/>
                  <a:ea typeface="Microsoft Yahei"/>
                  <a:cs typeface="Microsoft Yahei"/>
                  <a:sym typeface="Microsoft Yahei"/>
                </a:rPr>
                <a:t>Methodology</a:t>
              </a:r>
              <a:endParaRPr sz="2400" b="0" i="0" u="none" strike="noStrike" cap="none" dirty="0">
                <a:solidFill>
                  <a:schemeClr val="dk2"/>
                </a:solidFill>
                <a:latin typeface="Microsoft Yahei"/>
                <a:ea typeface="Microsoft Yahei"/>
                <a:cs typeface="Microsoft Yahei"/>
                <a:sym typeface="Microsoft Yahei"/>
              </a:endParaRPr>
            </a:p>
          </p:txBody>
        </p:sp>
      </p:grpSp>
      <p:sp>
        <p:nvSpPr>
          <p:cNvPr id="103" name="Google Shape;103;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383041" y="761717"/>
            <a:ext cx="3729264" cy="1014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accent1"/>
                </a:solidFill>
                <a:latin typeface="Microsoft Yahei"/>
                <a:ea typeface="Microsoft Yahei"/>
                <a:cs typeface="Microsoft Yahei"/>
                <a:sym typeface="Microsoft Yahei"/>
              </a:rPr>
              <a:t>C</a:t>
            </a:r>
            <a:r>
              <a:rPr lang="en-US" sz="6000" b="0" i="0" u="none" strike="noStrike" cap="none">
                <a:solidFill>
                  <a:schemeClr val="dk2"/>
                </a:solidFill>
                <a:latin typeface="Microsoft Yahei"/>
                <a:ea typeface="Microsoft Yahei"/>
                <a:cs typeface="Microsoft Yahei"/>
                <a:sym typeface="Microsoft Yahei"/>
              </a:rPr>
              <a:t>ontents</a:t>
            </a:r>
            <a:endParaRPr sz="6000" b="0" i="0" u="none" strike="noStrike" cap="none">
              <a:solidFill>
                <a:schemeClr val="dk2"/>
              </a:solidFill>
              <a:latin typeface="Microsoft Yahei"/>
              <a:ea typeface="Microsoft Yahei"/>
              <a:cs typeface="Microsoft Yahei"/>
              <a:sym typeface="Microsoft Yahei"/>
            </a:endParaRPr>
          </a:p>
        </p:txBody>
      </p:sp>
      <p:cxnSp>
        <p:nvCxnSpPr>
          <p:cNvPr id="104" name="Google Shape;104;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700281" y="1444985"/>
            <a:ext cx="266700" cy="0"/>
          </a:xfrm>
          <a:prstGeom prst="straightConnector1">
            <a:avLst/>
          </a:prstGeom>
          <a:noFill/>
          <a:ln w="38100" cap="flat" cmpd="sng">
            <a:solidFill>
              <a:srgbClr val="D8D8D8"/>
            </a:solidFill>
            <a:prstDash val="solid"/>
            <a:miter lim="800000"/>
            <a:headEnd type="none" w="sm" len="sm"/>
            <a:tailEnd type="none" w="sm" len="sm"/>
          </a:ln>
        </p:spPr>
      </p:cxnSp>
      <p:sp>
        <p:nvSpPr>
          <p:cNvPr id="105" name="Google Shape;105;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476250" y="659097"/>
            <a:ext cx="595417" cy="123066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6" name="Google Shape;106;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773959" y="761068"/>
            <a:ext cx="0" cy="135534"/>
          </a:xfrm>
          <a:prstGeom prst="straightConnector1">
            <a:avLst/>
          </a:prstGeom>
          <a:noFill/>
          <a:ln w="19050" cap="flat" cmpd="sng">
            <a:solidFill>
              <a:schemeClr val="lt1">
                <a:alpha val="29411"/>
              </a:schemeClr>
            </a:solidFill>
            <a:prstDash val="solid"/>
            <a:miter lim="800000"/>
            <a:headEnd type="none" w="sm" len="sm"/>
            <a:tailEnd type="none" w="sm" len="sm"/>
          </a:ln>
        </p:spPr>
      </p:cxnSp>
      <p:cxnSp>
        <p:nvCxnSpPr>
          <p:cNvPr id="107" name="Google Shape;107;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773959" y="1692867"/>
            <a:ext cx="0" cy="135534"/>
          </a:xfrm>
          <a:prstGeom prst="straightConnector1">
            <a:avLst/>
          </a:prstGeom>
          <a:noFill/>
          <a:ln w="19050" cap="flat" cmpd="sng">
            <a:solidFill>
              <a:schemeClr val="lt1">
                <a:alpha val="29411"/>
              </a:schemeClr>
            </a:solidFill>
            <a:prstDash val="solid"/>
            <a:miter lim="800000"/>
            <a:headEnd type="none" w="sm" len="sm"/>
            <a:tailEnd type="none" w="sm" len="sm"/>
          </a:ln>
        </p:spPr>
      </p:cxnSp>
      <p:grpSp>
        <p:nvGrpSpPr>
          <p:cNvPr id="108" name="Google Shape;108;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680649" y="1176463"/>
            <a:ext cx="186619" cy="186616"/>
            <a:chOff x="680649" y="1176463"/>
            <a:chExt cx="186619" cy="186616"/>
          </a:xfrm>
        </p:grpSpPr>
        <p:sp>
          <p:nvSpPr>
            <p:cNvPr id="109" name="Google Shape;109;p2"/>
            <p:cNvSpPr/>
            <p:nvPr/>
          </p:nvSpPr>
          <p:spPr>
            <a:xfrm>
              <a:off x="680649" y="1176463"/>
              <a:ext cx="186619" cy="186616"/>
            </a:xfrm>
            <a:prstGeom prst="ellipse">
              <a:avLst/>
            </a:prstGeom>
            <a:no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10" name="Google Shape;110;p2"/>
            <p:cNvCxnSpPr/>
            <p:nvPr/>
          </p:nvCxnSpPr>
          <p:spPr>
            <a:xfrm flipH="1">
              <a:off x="740136" y="1235949"/>
              <a:ext cx="67643" cy="67643"/>
            </a:xfrm>
            <a:prstGeom prst="straightConnector1">
              <a:avLst/>
            </a:prstGeom>
            <a:noFill/>
            <a:ln w="19050" cap="flat" cmpd="sng">
              <a:solidFill>
                <a:schemeClr val="lt1">
                  <a:alpha val="44313"/>
                </a:schemeClr>
              </a:solidFill>
              <a:prstDash val="solid"/>
              <a:miter lim="800000"/>
              <a:headEnd type="none" w="sm" len="sm"/>
              <a:tailEnd type="none" w="sm" len="sm"/>
            </a:ln>
          </p:spPr>
        </p:cxnSp>
      </p:grpSp>
      <p:cxnSp>
        <p:nvCxnSpPr>
          <p:cNvPr id="111" name="Google Shape;111;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flipH="1">
            <a:off x="1669426" y="3166498"/>
            <a:ext cx="8602200" cy="14400"/>
          </a:xfrm>
          <a:prstGeom prst="straightConnector1">
            <a:avLst/>
          </a:prstGeom>
          <a:noFill/>
          <a:ln w="12700" cap="flat" cmpd="sng">
            <a:solidFill>
              <a:schemeClr val="lt2"/>
            </a:solidFill>
            <a:prstDash val="solid"/>
            <a:miter lim="800000"/>
            <a:headEnd type="none" w="sm" len="sm"/>
            <a:tailEnd type="none" w="sm" len="sm"/>
          </a:ln>
        </p:spPr>
      </p:cxnSp>
      <p:cxnSp>
        <p:nvCxnSpPr>
          <p:cNvPr id="112" name="Google Shape;112;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flipH="1">
            <a:off x="1669426" y="4046798"/>
            <a:ext cx="8617500" cy="23100"/>
          </a:xfrm>
          <a:prstGeom prst="straightConnector1">
            <a:avLst/>
          </a:prstGeom>
          <a:noFill/>
          <a:ln w="12700" cap="flat" cmpd="sng">
            <a:solidFill>
              <a:schemeClr val="lt2"/>
            </a:solidFill>
            <a:prstDash val="solid"/>
            <a:miter lim="800000"/>
            <a:headEnd type="none" w="sm" len="sm"/>
            <a:tailEnd type="none" w="sm" len="sm"/>
          </a:ln>
        </p:spPr>
      </p:cxnSp>
      <p:cxnSp>
        <p:nvCxnSpPr>
          <p:cNvPr id="113" name="Google Shape;113;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669426" y="4946198"/>
            <a:ext cx="8602200" cy="12000"/>
          </a:xfrm>
          <a:prstGeom prst="straightConnector1">
            <a:avLst/>
          </a:prstGeom>
          <a:noFill/>
          <a:ln w="12700" cap="flat" cmpd="sng">
            <a:solidFill>
              <a:schemeClr val="lt2"/>
            </a:solidFill>
            <a:prstDash val="solid"/>
            <a:miter lim="800000"/>
            <a:headEnd type="none" w="sm" len="sm"/>
            <a:tailEnd type="none" w="sm" len="sm"/>
          </a:ln>
        </p:spPr>
      </p:cxnSp>
      <p:grpSp>
        <p:nvGrpSpPr>
          <p:cNvPr id="114" name="Google Shape;114;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890620" y="5337823"/>
            <a:ext cx="381000" cy="381000"/>
            <a:chOff x="11201400" y="5419273"/>
            <a:chExt cx="381000" cy="381000"/>
          </a:xfrm>
        </p:grpSpPr>
        <p:sp>
          <p:nvSpPr>
            <p:cNvPr id="115" name="Google Shape;115;p2"/>
            <p:cNvSpPr/>
            <p:nvPr/>
          </p:nvSpPr>
          <p:spPr>
            <a:xfrm>
              <a:off x="11201400" y="5419273"/>
              <a:ext cx="381000" cy="381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16" name="Google Shape;116;p2"/>
            <p:cNvSpPr/>
            <p:nvPr/>
          </p:nvSpPr>
          <p:spPr>
            <a:xfrm rot="10800000" flipH="1">
              <a:off x="11329289" y="5555798"/>
              <a:ext cx="125222" cy="107950"/>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Microsoft Yahei"/>
                <a:ea typeface="Microsoft Yahei"/>
                <a:cs typeface="Microsoft Yahei"/>
                <a:sym typeface="Microsoft Yahei"/>
              </a:endParaRPr>
            </a:p>
          </p:txBody>
        </p:sp>
      </p:grpSp>
      <p:grpSp>
        <p:nvGrpSpPr>
          <p:cNvPr id="8" name="组合 7">
            <a:extLst>
              <a:ext uri="{FF2B5EF4-FFF2-40B4-BE49-F238E27FC236}">
                <a16:creationId xmlns:a16="http://schemas.microsoft.com/office/drawing/2014/main" id="{6D46368D-0250-29FC-14C7-5ECE3A3DA1BD}"/>
              </a:ext>
            </a:extLst>
          </p:cNvPr>
          <p:cNvGrpSpPr/>
          <p:nvPr/>
        </p:nvGrpSpPr>
        <p:grpSpPr>
          <a:xfrm>
            <a:off x="6763598" y="3525983"/>
            <a:ext cx="4324368" cy="461700"/>
            <a:chOff x="6763598" y="3525983"/>
            <a:chExt cx="4324368" cy="461700"/>
          </a:xfrm>
        </p:grpSpPr>
        <p:sp>
          <p:nvSpPr>
            <p:cNvPr id="98" name="Google Shape;98;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763598" y="3568710"/>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2"/>
                  </a:solidFill>
                  <a:latin typeface="Microsoft Yahei"/>
                  <a:ea typeface="Microsoft Yahei"/>
                  <a:cs typeface="Microsoft Yahei"/>
                  <a:sym typeface="Microsoft Yahei"/>
                </a:rPr>
                <a:t>0</a:t>
              </a:r>
              <a:r>
                <a:rPr lang="en-US" sz="2000" dirty="0">
                  <a:solidFill>
                    <a:schemeClr val="dk2"/>
                  </a:solidFill>
                  <a:latin typeface="Microsoft Yahei"/>
                  <a:ea typeface="Microsoft Yahei"/>
                  <a:cs typeface="Microsoft Yahei"/>
                  <a:sym typeface="Microsoft Yahei"/>
                </a:rPr>
                <a:t>6</a:t>
              </a:r>
              <a:r>
                <a:rPr lang="en-US" sz="2000" b="0" i="0" u="none" strike="noStrike" cap="none" dirty="0">
                  <a:solidFill>
                    <a:schemeClr val="dk2"/>
                  </a:solidFill>
                  <a:latin typeface="Microsoft Yahei"/>
                  <a:ea typeface="Microsoft Yahei"/>
                  <a:cs typeface="Microsoft Yahei"/>
                  <a:sym typeface="Microsoft Yahei"/>
                </a:rPr>
                <a:t>.  </a:t>
              </a:r>
              <a:endParaRPr sz="2000" b="0" i="0" u="none" strike="noStrike" cap="none" dirty="0">
                <a:solidFill>
                  <a:schemeClr val="dk2"/>
                </a:solidFill>
                <a:latin typeface="Microsoft Yahei"/>
                <a:ea typeface="Microsoft Yahei"/>
                <a:cs typeface="Microsoft Yahei"/>
                <a:sym typeface="Microsoft Yahei"/>
              </a:endParaRPr>
            </a:p>
          </p:txBody>
        </p:sp>
        <p:sp>
          <p:nvSpPr>
            <p:cNvPr id="118" name="Google Shape;118;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321766" y="3525983"/>
              <a:ext cx="3766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dirty="0">
                  <a:solidFill>
                    <a:schemeClr val="dk2"/>
                  </a:solidFill>
                  <a:latin typeface="Microsoft Yahei"/>
                  <a:ea typeface="Microsoft Yahei"/>
                  <a:cs typeface="Microsoft Yahei"/>
                  <a:sym typeface="Microsoft Yahei"/>
                </a:rPr>
                <a:t>Visualization</a:t>
              </a:r>
              <a:endParaRPr sz="2400" b="0" i="0" u="none" strike="noStrike" cap="none" dirty="0">
                <a:solidFill>
                  <a:schemeClr val="dk2"/>
                </a:solidFill>
                <a:latin typeface="Microsoft Yahei"/>
                <a:ea typeface="Microsoft Yahei"/>
                <a:cs typeface="Microsoft Yahei"/>
                <a:sym typeface="Microsoft Yahei"/>
              </a:endParaRPr>
            </a:p>
          </p:txBody>
        </p:sp>
      </p:grpSp>
      <p:grpSp>
        <p:nvGrpSpPr>
          <p:cNvPr id="4" name="组合 3">
            <a:extLst>
              <a:ext uri="{FF2B5EF4-FFF2-40B4-BE49-F238E27FC236}">
                <a16:creationId xmlns:a16="http://schemas.microsoft.com/office/drawing/2014/main" id="{589E4AC3-9EEF-EC71-B4A7-BBF270A404DF}"/>
              </a:ext>
            </a:extLst>
          </p:cNvPr>
          <p:cNvGrpSpPr/>
          <p:nvPr/>
        </p:nvGrpSpPr>
        <p:grpSpPr>
          <a:xfrm>
            <a:off x="1669422" y="4414756"/>
            <a:ext cx="3436475" cy="461700"/>
            <a:chOff x="1669422" y="4358194"/>
            <a:chExt cx="3436475" cy="461700"/>
          </a:xfrm>
        </p:grpSpPr>
        <p:sp>
          <p:nvSpPr>
            <p:cNvPr id="102" name="Google Shape;102;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227997" y="4358194"/>
              <a:ext cx="2877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chemeClr val="dk2"/>
                  </a:solidFill>
                  <a:latin typeface="Microsoft Yahei"/>
                  <a:ea typeface="Microsoft Yahei"/>
                  <a:cs typeface="Microsoft Yahei"/>
                  <a:sym typeface="Microsoft Yahei"/>
                </a:rPr>
                <a:t>MLP</a:t>
              </a:r>
              <a:endParaRPr sz="2400" b="0" i="0" u="none" strike="noStrike" cap="none" dirty="0">
                <a:solidFill>
                  <a:schemeClr val="dk2"/>
                </a:solidFill>
                <a:latin typeface="Microsoft Yahei"/>
                <a:ea typeface="Microsoft Yahei"/>
                <a:cs typeface="Microsoft Yahei"/>
                <a:sym typeface="Microsoft Yahei"/>
              </a:endParaRPr>
            </a:p>
          </p:txBody>
        </p:sp>
        <p:sp>
          <p:nvSpPr>
            <p:cNvPr id="119" name="Google Shape;119;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669422" y="4384235"/>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2"/>
                  </a:solidFill>
                  <a:latin typeface="Microsoft Yahei"/>
                  <a:ea typeface="Microsoft Yahei"/>
                  <a:cs typeface="Microsoft Yahei"/>
                  <a:sym typeface="Microsoft Yahei"/>
                </a:rPr>
                <a:t>0</a:t>
              </a:r>
              <a:r>
                <a:rPr lang="en-US" sz="2000" dirty="0">
                  <a:solidFill>
                    <a:schemeClr val="dk2"/>
                  </a:solidFill>
                  <a:latin typeface="Microsoft Yahei"/>
                  <a:ea typeface="Microsoft Yahei"/>
                  <a:cs typeface="Microsoft Yahei"/>
                  <a:sym typeface="Microsoft Yahei"/>
                </a:rPr>
                <a:t>3</a:t>
              </a:r>
              <a:r>
                <a:rPr lang="en-US" sz="2000" b="0" i="0" u="none" strike="noStrike" cap="none" dirty="0">
                  <a:solidFill>
                    <a:schemeClr val="dk2"/>
                  </a:solidFill>
                  <a:latin typeface="Microsoft Yahei"/>
                  <a:ea typeface="Microsoft Yahei"/>
                  <a:cs typeface="Microsoft Yahei"/>
                  <a:sym typeface="Microsoft Yahei"/>
                </a:rPr>
                <a:t>.  </a:t>
              </a:r>
              <a:endParaRPr sz="2000" b="0" i="0" u="none" strike="noStrike" cap="none" dirty="0">
                <a:solidFill>
                  <a:schemeClr val="dk2"/>
                </a:solidFill>
                <a:latin typeface="Microsoft Yahei"/>
                <a:ea typeface="Microsoft Yahei"/>
                <a:cs typeface="Microsoft Yahei"/>
                <a:sym typeface="Microsoft Yahei"/>
              </a:endParaRPr>
            </a:p>
          </p:txBody>
        </p:sp>
      </p:grpSp>
      <p:cxnSp>
        <p:nvCxnSpPr>
          <p:cNvPr id="120" name="Google Shape;120;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677076" y="5834498"/>
            <a:ext cx="8602200" cy="12000"/>
          </a:xfrm>
          <a:prstGeom prst="straightConnector1">
            <a:avLst/>
          </a:prstGeom>
          <a:noFill/>
          <a:ln w="12700" cap="flat" cmpd="sng">
            <a:solidFill>
              <a:schemeClr val="lt2"/>
            </a:solidFill>
            <a:prstDash val="solid"/>
            <a:miter lim="800000"/>
            <a:headEnd type="none" w="sm" len="sm"/>
            <a:tailEnd type="none" w="sm" len="sm"/>
          </a:ln>
        </p:spPr>
      </p:cxnSp>
      <p:grpSp>
        <p:nvGrpSpPr>
          <p:cNvPr id="6" name="组合 5">
            <a:extLst>
              <a:ext uri="{FF2B5EF4-FFF2-40B4-BE49-F238E27FC236}">
                <a16:creationId xmlns:a16="http://schemas.microsoft.com/office/drawing/2014/main" id="{28DF2D63-B66D-35E5-483E-63ECAB72FFAA}"/>
              </a:ext>
            </a:extLst>
          </p:cNvPr>
          <p:cNvGrpSpPr/>
          <p:nvPr/>
        </p:nvGrpSpPr>
        <p:grpSpPr>
          <a:xfrm>
            <a:off x="6763573" y="5300672"/>
            <a:ext cx="4314966" cy="461700"/>
            <a:chOff x="6763573" y="5244110"/>
            <a:chExt cx="4314966" cy="461700"/>
          </a:xfrm>
        </p:grpSpPr>
        <p:sp>
          <p:nvSpPr>
            <p:cNvPr id="117" name="Google Shape;117;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763573" y="5271060"/>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2"/>
                  </a:solidFill>
                  <a:latin typeface="Microsoft Yahei"/>
                  <a:ea typeface="Microsoft Yahei"/>
                  <a:cs typeface="Microsoft Yahei"/>
                  <a:sym typeface="Microsoft Yahei"/>
                </a:rPr>
                <a:t>0</a:t>
              </a:r>
              <a:r>
                <a:rPr lang="en-US" sz="2000" dirty="0">
                  <a:solidFill>
                    <a:schemeClr val="dk2"/>
                  </a:solidFill>
                  <a:latin typeface="Microsoft Yahei"/>
                  <a:ea typeface="Microsoft Yahei"/>
                  <a:cs typeface="Microsoft Yahei"/>
                  <a:sym typeface="Microsoft Yahei"/>
                </a:rPr>
                <a:t>8</a:t>
              </a:r>
              <a:r>
                <a:rPr lang="en-US" sz="2000" b="0" i="0" u="none" strike="noStrike" cap="none" dirty="0">
                  <a:solidFill>
                    <a:schemeClr val="dk2"/>
                  </a:solidFill>
                  <a:latin typeface="Microsoft Yahei"/>
                  <a:ea typeface="Microsoft Yahei"/>
                  <a:cs typeface="Microsoft Yahei"/>
                  <a:sym typeface="Microsoft Yahei"/>
                </a:rPr>
                <a:t>.  </a:t>
              </a:r>
              <a:endParaRPr sz="2000" b="0" i="0" u="none" strike="noStrike" cap="none" dirty="0">
                <a:solidFill>
                  <a:schemeClr val="dk2"/>
                </a:solidFill>
                <a:latin typeface="Microsoft Yahei"/>
                <a:ea typeface="Microsoft Yahei"/>
                <a:cs typeface="Microsoft Yahei"/>
                <a:sym typeface="Microsoft Yahei"/>
              </a:endParaRPr>
            </a:p>
          </p:txBody>
        </p:sp>
        <p:sp>
          <p:nvSpPr>
            <p:cNvPr id="121" name="Google Shape;121;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312339" y="5244110"/>
              <a:ext cx="3766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2"/>
                  </a:solidFill>
                  <a:latin typeface="Microsoft Yahei"/>
                  <a:ea typeface="Microsoft Yahei"/>
                  <a:cs typeface="Microsoft Yahei"/>
                  <a:sym typeface="Microsoft Yahei"/>
                </a:rPr>
                <a:t>References</a:t>
              </a:r>
              <a:endParaRPr sz="2400" b="0" i="0" u="none" strike="noStrike" cap="none" dirty="0">
                <a:solidFill>
                  <a:schemeClr val="dk2"/>
                </a:solidFill>
                <a:latin typeface="Microsoft Yahei"/>
                <a:ea typeface="Microsoft Yahei"/>
                <a:cs typeface="Microsoft Yahei"/>
                <a:sym typeface="Microsoft Yahei"/>
              </a:endParaRPr>
            </a:p>
          </p:txBody>
        </p:sp>
      </p:grpSp>
      <p:grpSp>
        <p:nvGrpSpPr>
          <p:cNvPr id="9" name="组合 8">
            <a:extLst>
              <a:ext uri="{FF2B5EF4-FFF2-40B4-BE49-F238E27FC236}">
                <a16:creationId xmlns:a16="http://schemas.microsoft.com/office/drawing/2014/main" id="{DA4AA8FB-ACEC-5D00-8ED1-B4DFCC931877}"/>
              </a:ext>
            </a:extLst>
          </p:cNvPr>
          <p:cNvGrpSpPr/>
          <p:nvPr/>
        </p:nvGrpSpPr>
        <p:grpSpPr>
          <a:xfrm>
            <a:off x="6763598" y="2648905"/>
            <a:ext cx="4324368" cy="461700"/>
            <a:chOff x="6763598" y="2554635"/>
            <a:chExt cx="4324368" cy="461700"/>
          </a:xfrm>
        </p:grpSpPr>
        <p:sp>
          <p:nvSpPr>
            <p:cNvPr id="122" name="Google Shape;122;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763598" y="2587935"/>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Microsoft Yahei"/>
                  <a:ea typeface="Microsoft Yahei"/>
                  <a:cs typeface="Microsoft Yahei"/>
                  <a:sym typeface="Microsoft Yahei"/>
                </a:rPr>
                <a:t>0</a:t>
              </a:r>
              <a:r>
                <a:rPr lang="en-US" sz="2000">
                  <a:solidFill>
                    <a:schemeClr val="dk2"/>
                  </a:solidFill>
                  <a:latin typeface="Microsoft Yahei"/>
                  <a:ea typeface="Microsoft Yahei"/>
                  <a:cs typeface="Microsoft Yahei"/>
                  <a:sym typeface="Microsoft Yahei"/>
                </a:rPr>
                <a:t>5</a:t>
              </a:r>
              <a:r>
                <a:rPr lang="en-US" sz="2000" b="0" i="0" u="none" strike="noStrike" cap="none">
                  <a:solidFill>
                    <a:schemeClr val="dk2"/>
                  </a:solidFill>
                  <a:latin typeface="Microsoft Yahei"/>
                  <a:ea typeface="Microsoft Yahei"/>
                  <a:cs typeface="Microsoft Yahei"/>
                  <a:sym typeface="Microsoft Yahei"/>
                </a:rPr>
                <a:t>.  </a:t>
              </a:r>
              <a:endParaRPr sz="2000" b="0" i="0" u="none" strike="noStrike" cap="none">
                <a:solidFill>
                  <a:schemeClr val="dk2"/>
                </a:solidFill>
                <a:latin typeface="Microsoft Yahei"/>
                <a:ea typeface="Microsoft Yahei"/>
                <a:cs typeface="Microsoft Yahei"/>
                <a:sym typeface="Microsoft Yahei"/>
              </a:endParaRPr>
            </a:p>
          </p:txBody>
        </p:sp>
        <p:sp>
          <p:nvSpPr>
            <p:cNvPr id="123" name="Google Shape;123;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321766" y="2554635"/>
              <a:ext cx="3766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dirty="0">
                  <a:solidFill>
                    <a:schemeClr val="dk2"/>
                  </a:solidFill>
                  <a:latin typeface="Microsoft Yahei"/>
                  <a:ea typeface="Microsoft Yahei"/>
                  <a:cs typeface="Microsoft Yahei"/>
                  <a:sym typeface="Microsoft Yahei"/>
                </a:rPr>
                <a:t>ANN</a:t>
              </a:r>
              <a:endParaRPr sz="2400" b="0" i="0" u="none" strike="noStrike" cap="none" dirty="0">
                <a:solidFill>
                  <a:schemeClr val="dk2"/>
                </a:solidFill>
                <a:latin typeface="Microsoft Yahei"/>
                <a:ea typeface="Microsoft Yahei"/>
                <a:cs typeface="Microsoft Yahei"/>
                <a:sym typeface="Microsoft Yahei"/>
              </a:endParaRPr>
            </a:p>
          </p:txBody>
        </p:sp>
      </p:grpSp>
      <p:grpSp>
        <p:nvGrpSpPr>
          <p:cNvPr id="7" name="组合 6">
            <a:extLst>
              <a:ext uri="{FF2B5EF4-FFF2-40B4-BE49-F238E27FC236}">
                <a16:creationId xmlns:a16="http://schemas.microsoft.com/office/drawing/2014/main" id="{AE22382C-30FF-8BB2-4144-99A60CF6617A}"/>
              </a:ext>
            </a:extLst>
          </p:cNvPr>
          <p:cNvGrpSpPr/>
          <p:nvPr/>
        </p:nvGrpSpPr>
        <p:grpSpPr>
          <a:xfrm>
            <a:off x="6763598" y="4409972"/>
            <a:ext cx="4324368" cy="461700"/>
            <a:chOff x="6763598" y="4353410"/>
            <a:chExt cx="4324368" cy="461700"/>
          </a:xfrm>
        </p:grpSpPr>
        <p:sp>
          <p:nvSpPr>
            <p:cNvPr id="124" name="Google Shape;124;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763598" y="4386710"/>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Microsoft Yahei"/>
                  <a:ea typeface="Microsoft Yahei"/>
                  <a:cs typeface="Microsoft Yahei"/>
                  <a:sym typeface="Microsoft Yahei"/>
                </a:rPr>
                <a:t>0</a:t>
              </a:r>
              <a:r>
                <a:rPr lang="en-US" sz="2000">
                  <a:solidFill>
                    <a:schemeClr val="dk2"/>
                  </a:solidFill>
                  <a:latin typeface="Microsoft Yahei"/>
                  <a:ea typeface="Microsoft Yahei"/>
                  <a:cs typeface="Microsoft Yahei"/>
                  <a:sym typeface="Microsoft Yahei"/>
                </a:rPr>
                <a:t>7</a:t>
              </a:r>
              <a:r>
                <a:rPr lang="en-US" sz="2000" b="0" i="0" u="none" strike="noStrike" cap="none">
                  <a:solidFill>
                    <a:schemeClr val="dk2"/>
                  </a:solidFill>
                  <a:latin typeface="Microsoft Yahei"/>
                  <a:ea typeface="Microsoft Yahei"/>
                  <a:cs typeface="Microsoft Yahei"/>
                  <a:sym typeface="Microsoft Yahei"/>
                </a:rPr>
                <a:t>.  </a:t>
              </a:r>
              <a:endParaRPr sz="2000" b="0" i="0" u="none" strike="noStrike" cap="none">
                <a:solidFill>
                  <a:schemeClr val="dk2"/>
                </a:solidFill>
                <a:latin typeface="Microsoft Yahei"/>
                <a:ea typeface="Microsoft Yahei"/>
                <a:cs typeface="Microsoft Yahei"/>
                <a:sym typeface="Microsoft Yahei"/>
              </a:endParaRPr>
            </a:p>
          </p:txBody>
        </p:sp>
        <p:sp>
          <p:nvSpPr>
            <p:cNvPr id="125" name="Google Shape;125;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321766" y="4353410"/>
              <a:ext cx="37662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400"/>
                <a:buFont typeface="Arial"/>
                <a:buNone/>
              </a:pPr>
              <a:r>
                <a:rPr lang="en-US" sz="2400" dirty="0">
                  <a:solidFill>
                    <a:schemeClr val="dk2"/>
                  </a:solidFill>
                  <a:latin typeface="Microsoft Yahei"/>
                  <a:ea typeface="Microsoft Yahei"/>
                  <a:cs typeface="Microsoft Yahei"/>
                  <a:sym typeface="Microsoft Yahei"/>
                </a:rPr>
                <a:t>Conclusion</a:t>
              </a:r>
              <a:endParaRPr sz="2400" dirty="0">
                <a:solidFill>
                  <a:schemeClr val="dk2"/>
                </a:solidFill>
                <a:latin typeface="Microsoft Yahei"/>
                <a:ea typeface="Microsoft Yahei"/>
                <a:cs typeface="Microsoft Yahei"/>
                <a:sym typeface="Microsoft Yahe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a:solidFill>
                  <a:schemeClr val="dk2"/>
                </a:solidFill>
                <a:latin typeface="Microsoft Yahei"/>
                <a:ea typeface="Microsoft Yahei"/>
                <a:cs typeface="Microsoft Yahei"/>
                <a:sym typeface="Microsoft Yahei"/>
              </a:rPr>
              <a:t>Visualization</a:t>
            </a:r>
            <a:endParaRPr sz="5400" b="0" i="0" u="none" strike="noStrike" cap="none">
              <a:solidFill>
                <a:schemeClr val="dk2"/>
              </a:solidFill>
              <a:latin typeface="Microsoft Yahei"/>
              <a:ea typeface="Microsoft Yahei"/>
              <a:cs typeface="Microsoft Yahei"/>
              <a:sym typeface="Microsoft Yahei"/>
            </a:endParaRPr>
          </a:p>
        </p:txBody>
      </p:sp>
      <p:sp>
        <p:nvSpPr>
          <p:cNvPr id="536" name="Google Shape;536;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a:t>
            </a:r>
            <a:r>
              <a:rPr lang="en-US" sz="5400">
                <a:solidFill>
                  <a:schemeClr val="dk2"/>
                </a:solidFill>
                <a:latin typeface="Microsoft Yahei"/>
                <a:ea typeface="Microsoft Yahei"/>
                <a:cs typeface="Microsoft Yahei"/>
                <a:sym typeface="Microsoft Yahei"/>
              </a:rPr>
              <a:t>6</a:t>
            </a:r>
            <a:endParaRPr sz="5400" b="0" i="0" u="none" strike="noStrike" cap="none">
              <a:solidFill>
                <a:schemeClr val="dk2"/>
              </a:solidFill>
              <a:latin typeface="Microsoft Yahei"/>
              <a:ea typeface="Microsoft Yahei"/>
              <a:cs typeface="Microsoft Yahei"/>
              <a:sym typeface="Microsoft Yahei"/>
            </a:endParaRPr>
          </a:p>
        </p:txBody>
      </p:sp>
      <p:cxnSp>
        <p:nvCxnSpPr>
          <p:cNvPr id="537" name="Google Shape;537;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538" name="Google Shape;538;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39" name="Google Shape;539;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0" name="Google Shape;540;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1" name="Google Shape;541;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2" name="Google Shape;542;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3" name="Google Shape;543;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4" name="Google Shape;544;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45" name="Google Shape;545;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546" name="Google Shape;546;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547" name="Google Shape;547;g1745f6b6926_1_61"/>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8" name="Google Shape;548;g1745f6b6926_1_61"/>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49" name="Google Shape;549;g1745f6b6926_1_61"/>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4;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8F97C773-68A3-8837-DBF4-0F817A2DB842}"/>
              </a:ext>
            </a:extLst>
          </p:cNvPr>
          <p:cNvSpPr txBox="1"/>
          <p:nvPr/>
        </p:nvSpPr>
        <p:spPr>
          <a:xfrm>
            <a:off x="1145667" y="205362"/>
            <a:ext cx="9524436"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dirty="0">
                <a:solidFill>
                  <a:schemeClr val="dk2"/>
                </a:solidFill>
                <a:latin typeface="Microsoft Yahei"/>
                <a:ea typeface="Microsoft Yahei"/>
                <a:cs typeface="Microsoft Yahei"/>
                <a:sym typeface="Microsoft Yahei"/>
              </a:rPr>
              <a:t>Neural Network Interpretability</a:t>
            </a:r>
            <a:endParaRPr sz="4000" b="0" i="0" u="none" strike="noStrike" cap="none" dirty="0">
              <a:solidFill>
                <a:schemeClr val="dk2"/>
              </a:solidFill>
              <a:latin typeface="Microsoft Yahei"/>
              <a:ea typeface="Microsoft Yahei"/>
              <a:cs typeface="Microsoft Yahei"/>
              <a:sym typeface="Microsoft Yahei"/>
            </a:endParaRPr>
          </a:p>
        </p:txBody>
      </p:sp>
      <p:sp>
        <p:nvSpPr>
          <p:cNvPr id="3" name="Google Shape;475;g17c1caf5870_1_198">
            <a:extLst>
              <a:ext uri="{FF2B5EF4-FFF2-40B4-BE49-F238E27FC236}">
                <a16:creationId xmlns:a16="http://schemas.microsoft.com/office/drawing/2014/main" id="{82EBA0EF-BE3B-7AA4-8E28-2C9A2E306DFB}"/>
              </a:ext>
            </a:extLst>
          </p:cNvPr>
          <p:cNvSpPr txBox="1"/>
          <p:nvPr/>
        </p:nvSpPr>
        <p:spPr>
          <a:xfrm>
            <a:off x="1400941" y="1907343"/>
            <a:ext cx="3817571" cy="1414844"/>
          </a:xfrm>
          <a:prstGeom prst="rect">
            <a:avLst/>
          </a:prstGeom>
          <a:noFill/>
          <a:ln>
            <a:noFill/>
          </a:ln>
        </p:spPr>
        <p:txBody>
          <a:bodyPr spcFirstLastPara="1" wrap="square" lIns="91425" tIns="91425" rIns="91425" bIns="91425" anchor="t" anchorCtr="0">
            <a:spAutoFit/>
          </a:bodyPr>
          <a:lstStyle/>
          <a:p>
            <a:pPr>
              <a:lnSpc>
                <a:spcPct val="133333"/>
              </a:lnSpc>
              <a:buClr>
                <a:schemeClr val="dk1"/>
              </a:buClr>
              <a:buSzPts val="1800"/>
            </a:pPr>
            <a:r>
              <a:rPr lang="en-US" altLang="zh-CN" sz="1800" b="1" i="0" u="none" strike="noStrike" cap="none" dirty="0">
                <a:solidFill>
                  <a:schemeClr val="accent1"/>
                </a:solidFill>
                <a:latin typeface="Arial"/>
                <a:ea typeface="Arial"/>
                <a:cs typeface="Arial"/>
                <a:sym typeface="Arial"/>
              </a:rPr>
              <a:t>√ </a:t>
            </a:r>
            <a:r>
              <a:rPr lang="en-US" altLang="zh-CN" sz="1800" b="1" dirty="0">
                <a:solidFill>
                  <a:schemeClr val="accent1"/>
                </a:solidFill>
              </a:rPr>
              <a:t>Class Activation Map</a:t>
            </a:r>
          </a:p>
          <a:p>
            <a:pPr>
              <a:buClr>
                <a:schemeClr val="dk1"/>
              </a:buClr>
              <a:buSzPts val="1800"/>
            </a:pPr>
            <a:r>
              <a:rPr lang="en-US" altLang="zh-CN" i="1" dirty="0">
                <a:solidFill>
                  <a:srgbClr val="888888"/>
                </a:solidFill>
              </a:rPr>
              <a:t>Class Activation Map is a technique used to </a:t>
            </a:r>
            <a:r>
              <a:rPr lang="en-US" altLang="zh-CN" i="1" dirty="0" err="1">
                <a:solidFill>
                  <a:srgbClr val="888888"/>
                </a:solidFill>
              </a:rPr>
              <a:t>interprete</a:t>
            </a:r>
            <a:r>
              <a:rPr lang="en-US" altLang="zh-CN" i="1" dirty="0">
                <a:solidFill>
                  <a:srgbClr val="888888"/>
                </a:solidFill>
              </a:rPr>
              <a:t> what happened in the neural network. The redder the color is, the more important feature the neural network indicates.</a:t>
            </a:r>
          </a:p>
        </p:txBody>
      </p:sp>
      <p:pic>
        <p:nvPicPr>
          <p:cNvPr id="5" name="图片 4">
            <a:extLst>
              <a:ext uri="{FF2B5EF4-FFF2-40B4-BE49-F238E27FC236}">
                <a16:creationId xmlns:a16="http://schemas.microsoft.com/office/drawing/2014/main" id="{95CB157C-1BB6-DD0E-61D0-FAF0387B0B29}"/>
              </a:ext>
            </a:extLst>
          </p:cNvPr>
          <p:cNvPicPr>
            <a:picLocks noChangeAspect="1"/>
          </p:cNvPicPr>
          <p:nvPr/>
        </p:nvPicPr>
        <p:blipFill>
          <a:blip r:embed="rId2"/>
          <a:srcRect/>
          <a:stretch/>
        </p:blipFill>
        <p:spPr>
          <a:xfrm>
            <a:off x="5438358" y="1100323"/>
            <a:ext cx="6106217" cy="2833723"/>
          </a:xfrm>
          <a:prstGeom prst="rect">
            <a:avLst/>
          </a:prstGeom>
        </p:spPr>
      </p:pic>
      <p:pic>
        <p:nvPicPr>
          <p:cNvPr id="7" name="图片 6">
            <a:extLst>
              <a:ext uri="{FF2B5EF4-FFF2-40B4-BE49-F238E27FC236}">
                <a16:creationId xmlns:a16="http://schemas.microsoft.com/office/drawing/2014/main" id="{15CB06DD-F4B0-3616-CAD5-AB5BCA700DA6}"/>
              </a:ext>
            </a:extLst>
          </p:cNvPr>
          <p:cNvPicPr>
            <a:picLocks noChangeAspect="1"/>
          </p:cNvPicPr>
          <p:nvPr/>
        </p:nvPicPr>
        <p:blipFill>
          <a:blip r:embed="rId3"/>
          <a:stretch>
            <a:fillRect/>
          </a:stretch>
        </p:blipFill>
        <p:spPr>
          <a:xfrm>
            <a:off x="1145667" y="4124978"/>
            <a:ext cx="4328121" cy="2609213"/>
          </a:xfrm>
          <a:prstGeom prst="rect">
            <a:avLst/>
          </a:prstGeom>
        </p:spPr>
      </p:pic>
      <p:pic>
        <p:nvPicPr>
          <p:cNvPr id="9" name="图片 8">
            <a:extLst>
              <a:ext uri="{FF2B5EF4-FFF2-40B4-BE49-F238E27FC236}">
                <a16:creationId xmlns:a16="http://schemas.microsoft.com/office/drawing/2014/main" id="{7081E446-C876-09A6-1C45-EF91D0B989C7}"/>
              </a:ext>
            </a:extLst>
          </p:cNvPr>
          <p:cNvPicPr>
            <a:picLocks noChangeAspect="1"/>
          </p:cNvPicPr>
          <p:nvPr/>
        </p:nvPicPr>
        <p:blipFill>
          <a:blip r:embed="rId4"/>
          <a:stretch>
            <a:fillRect/>
          </a:stretch>
        </p:blipFill>
        <p:spPr>
          <a:xfrm>
            <a:off x="6294993" y="4128795"/>
            <a:ext cx="4494927" cy="2678976"/>
          </a:xfrm>
          <a:prstGeom prst="rect">
            <a:avLst/>
          </a:prstGeom>
        </p:spPr>
      </p:pic>
    </p:spTree>
    <p:extLst>
      <p:ext uri="{BB962C8B-B14F-4D97-AF65-F5344CB8AC3E}">
        <p14:creationId xmlns:p14="http://schemas.microsoft.com/office/powerpoint/2010/main" val="137115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185258" y="319242"/>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dirty="0">
                <a:solidFill>
                  <a:schemeClr val="dk2"/>
                </a:solidFill>
                <a:latin typeface="Microsoft Yahei"/>
                <a:ea typeface="Microsoft Yahei"/>
                <a:cs typeface="Microsoft Yahei"/>
                <a:sym typeface="Microsoft Yahei"/>
              </a:rPr>
              <a:t>Visualization</a:t>
            </a:r>
            <a:endParaRPr sz="4000" b="0" i="0" u="none" strike="noStrike" cap="none" dirty="0">
              <a:solidFill>
                <a:schemeClr val="dk2"/>
              </a:solidFill>
              <a:latin typeface="Microsoft Yahei"/>
              <a:ea typeface="Microsoft Yahei"/>
              <a:cs typeface="Microsoft Yahei"/>
              <a:sym typeface="Microsoft Yahei"/>
            </a:endParaRPr>
          </a:p>
        </p:txBody>
      </p:sp>
      <p:cxnSp>
        <p:nvCxnSpPr>
          <p:cNvPr id="555" name="Google Shape;555;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4076" y="1027252"/>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556" name="Google Shape;556;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6375"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57" name="Google Shape;557;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3008" y="6465651"/>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58" name="Google Shape;558;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9641"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59" name="Google Shape;559;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61444" y="6516667"/>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560" name="Google Shape;560;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90323" y="6516667"/>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561" name="Google Shape;561;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6535" y="6465651"/>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562" name="Google Shape;562;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4476" y="6469828"/>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63" name="Google Shape;563;g17c1caf5870_1_297"/>
          <p:cNvSpPr txBox="1"/>
          <p:nvPr/>
        </p:nvSpPr>
        <p:spPr>
          <a:xfrm>
            <a:off x="6253525" y="1420350"/>
            <a:ext cx="4953000" cy="153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 </a:t>
            </a:r>
            <a:r>
              <a:rPr lang="en-US" sz="1800" b="1">
                <a:solidFill>
                  <a:schemeClr val="accent1"/>
                </a:solidFill>
              </a:rPr>
              <a:t>t-SNE</a:t>
            </a:r>
            <a:endParaRPr sz="1800" b="1">
              <a:solidFill>
                <a:schemeClr val="accent1"/>
              </a:solidFill>
            </a:endParaRPr>
          </a:p>
          <a:p>
            <a:pPr marL="0" marR="0" lvl="0" indent="0" algn="l" rtl="0">
              <a:lnSpc>
                <a:spcPct val="100000"/>
              </a:lnSpc>
              <a:spcBef>
                <a:spcPts val="0"/>
              </a:spcBef>
              <a:spcAft>
                <a:spcPts val="0"/>
              </a:spcAft>
              <a:buClr>
                <a:srgbClr val="000000"/>
              </a:buClr>
              <a:buSzPts val="1800"/>
              <a:buFont typeface="Arial"/>
              <a:buNone/>
            </a:pPr>
            <a:r>
              <a:rPr lang="en-US" i="1">
                <a:solidFill>
                  <a:srgbClr val="888888"/>
                </a:solidFill>
              </a:rPr>
              <a:t>t-SNE is a tool to visualize high-dimensional data. It converts similarities between data points to joint probabilities and tries to minimize the Kullback-Leibler divergence between the joint probabilities of the low-dimensional embedding and the high-dimensional data.</a:t>
            </a:r>
            <a:endParaRPr sz="1400" b="0" i="1" u="none" strike="noStrike" cap="none">
              <a:solidFill>
                <a:srgbClr val="888888"/>
              </a:solidFill>
              <a:latin typeface="Arial"/>
              <a:ea typeface="Arial"/>
              <a:cs typeface="Arial"/>
              <a:sym typeface="Arial"/>
            </a:endParaRPr>
          </a:p>
        </p:txBody>
      </p:sp>
      <p:pic>
        <p:nvPicPr>
          <p:cNvPr id="564" name="Google Shape;564;g17c1caf5870_1_297"/>
          <p:cNvPicPr preferRelativeResize="0"/>
          <p:nvPr/>
        </p:nvPicPr>
        <p:blipFill>
          <a:blip r:embed="rId3"/>
          <a:srcRect/>
          <a:stretch/>
        </p:blipFill>
        <p:spPr>
          <a:xfrm>
            <a:off x="6254153" y="3292000"/>
            <a:ext cx="4323194" cy="2914650"/>
          </a:xfrm>
          <a:prstGeom prst="rect">
            <a:avLst/>
          </a:prstGeom>
          <a:noFill/>
          <a:ln>
            <a:noFill/>
          </a:ln>
        </p:spPr>
      </p:pic>
      <p:sp>
        <p:nvSpPr>
          <p:cNvPr id="565" name="Google Shape;565;g17c1caf5870_1_297"/>
          <p:cNvSpPr txBox="1"/>
          <p:nvPr/>
        </p:nvSpPr>
        <p:spPr>
          <a:xfrm>
            <a:off x="385775" y="1420350"/>
            <a:ext cx="5272200" cy="183124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accent1"/>
                </a:solidFill>
                <a:latin typeface="Arial"/>
                <a:ea typeface="Arial"/>
                <a:cs typeface="Arial"/>
                <a:sym typeface="Arial"/>
              </a:rPr>
              <a:t>√ </a:t>
            </a:r>
            <a:r>
              <a:rPr lang="en-US" sz="1800" b="1" dirty="0">
                <a:solidFill>
                  <a:schemeClr val="accent1"/>
                </a:solidFill>
              </a:rPr>
              <a:t>Confusion Matrix</a:t>
            </a:r>
            <a:endParaRPr sz="1800" b="1" dirty="0">
              <a:solidFill>
                <a:schemeClr val="accent1"/>
              </a:solidFill>
            </a:endParaRPr>
          </a:p>
          <a:p>
            <a:pPr marL="0" marR="0" lvl="0" indent="0" algn="l" rtl="0">
              <a:lnSpc>
                <a:spcPct val="100000"/>
              </a:lnSpc>
              <a:spcBef>
                <a:spcPts val="0"/>
              </a:spcBef>
              <a:spcAft>
                <a:spcPts val="0"/>
              </a:spcAft>
              <a:buClr>
                <a:srgbClr val="000000"/>
              </a:buClr>
              <a:buSzPts val="1800"/>
              <a:buFont typeface="Arial"/>
              <a:buNone/>
            </a:pPr>
            <a:r>
              <a:rPr lang="en-US" i="1" dirty="0">
                <a:solidFill>
                  <a:srgbClr val="888888"/>
                </a:solidFill>
              </a:rPr>
              <a:t>A specific table layout that allows visualization of the performance of an algorithm, typically a supervised learning one. Each row of the matrix represents the instances in an actual class while each column represents the instances in a predicted class, or vice versa.</a:t>
            </a:r>
            <a:endParaRPr i="1" dirty="0">
              <a:solidFill>
                <a:srgbClr val="888888"/>
              </a:solidFill>
            </a:endParaRPr>
          </a:p>
          <a:p>
            <a:pPr marL="0" marR="0" lvl="0" indent="0" algn="ctr" rtl="0">
              <a:lnSpc>
                <a:spcPct val="100000"/>
              </a:lnSpc>
              <a:spcBef>
                <a:spcPts val="600"/>
              </a:spcBef>
              <a:spcAft>
                <a:spcPts val="0"/>
              </a:spcAft>
              <a:buClr>
                <a:srgbClr val="000000"/>
              </a:buClr>
              <a:buSzPts val="1800"/>
              <a:buFont typeface="Arial"/>
              <a:buNone/>
            </a:pPr>
            <a:r>
              <a:rPr lang="en-US" i="1" dirty="0">
                <a:solidFill>
                  <a:srgbClr val="00B050"/>
                </a:solidFill>
              </a:rPr>
              <a:t>Vegetables predict the best.</a:t>
            </a:r>
            <a:endParaRPr i="1" dirty="0">
              <a:solidFill>
                <a:srgbClr val="00B050"/>
              </a:solidFill>
            </a:endParaRPr>
          </a:p>
        </p:txBody>
      </p:sp>
      <p:pic>
        <p:nvPicPr>
          <p:cNvPr id="566" name="Google Shape;566;g17c1caf5870_1_297"/>
          <p:cNvPicPr preferRelativeResize="0"/>
          <p:nvPr/>
        </p:nvPicPr>
        <p:blipFill>
          <a:blip r:embed="rId4"/>
          <a:srcRect/>
          <a:stretch/>
        </p:blipFill>
        <p:spPr>
          <a:xfrm>
            <a:off x="961460" y="3151996"/>
            <a:ext cx="3678136" cy="332554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185258" y="319242"/>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Visualization</a:t>
            </a:r>
            <a:endParaRPr sz="4000" b="0" i="0" u="none" strike="noStrike" cap="none">
              <a:solidFill>
                <a:schemeClr val="dk2"/>
              </a:solidFill>
              <a:latin typeface="Microsoft Yahei"/>
              <a:ea typeface="Microsoft Yahei"/>
              <a:cs typeface="Microsoft Yahei"/>
              <a:sym typeface="Microsoft Yahei"/>
            </a:endParaRPr>
          </a:p>
        </p:txBody>
      </p:sp>
      <p:cxnSp>
        <p:nvCxnSpPr>
          <p:cNvPr id="572" name="Google Shape;572;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4076" y="1027252"/>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573" name="Google Shape;573;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6375"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74" name="Google Shape;574;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3008" y="6465651"/>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75" name="Google Shape;575;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9641"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76" name="Google Shape;576;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61444" y="6516667"/>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577" name="Google Shape;577;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90323" y="6516667"/>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578" name="Google Shape;578;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6535" y="6465651"/>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579" name="Google Shape;579;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4476" y="6469828"/>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80" name="Google Shape;580;g1745f6b6926_1_265"/>
          <p:cNvSpPr txBox="1"/>
          <p:nvPr/>
        </p:nvSpPr>
        <p:spPr>
          <a:xfrm>
            <a:off x="982050" y="848600"/>
            <a:ext cx="102243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accent1"/>
                </a:solidFill>
                <a:latin typeface="Arial"/>
                <a:ea typeface="Arial"/>
                <a:cs typeface="Arial"/>
                <a:sym typeface="Arial"/>
              </a:rPr>
              <a:t>√ </a:t>
            </a:r>
            <a:r>
              <a:rPr lang="en-US" sz="1800" b="1" dirty="0">
                <a:solidFill>
                  <a:schemeClr val="accent1"/>
                </a:solidFill>
              </a:rPr>
              <a:t>Bokeh</a:t>
            </a:r>
            <a:endParaRPr sz="1800" b="1" i="0" u="none" strike="noStrike" cap="none" dirty="0">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i="1" dirty="0">
                <a:solidFill>
                  <a:srgbClr val="888888"/>
                </a:solidFill>
              </a:rPr>
              <a:t>Bokeh is a Python library for creating interactive visualizations for modern web browsers. It helps you build beautiful graphics, ranging from simple plots to complex dashboards with streaming datasets. With Bokeh, you can create JavaScript-powered visualizations without writing any JavaScript yourself.</a:t>
            </a:r>
            <a:endParaRPr sz="1400" b="0" i="1" u="none" strike="noStrike" cap="none" dirty="0">
              <a:solidFill>
                <a:srgbClr val="888888"/>
              </a:solidFill>
              <a:latin typeface="Arial"/>
              <a:ea typeface="Arial"/>
              <a:cs typeface="Arial"/>
              <a:sym typeface="Arial"/>
            </a:endParaRPr>
          </a:p>
        </p:txBody>
      </p:sp>
      <p:pic>
        <p:nvPicPr>
          <p:cNvPr id="581" name="Google Shape;581;g1745f6b6926_1_265"/>
          <p:cNvPicPr preferRelativeResize="0"/>
          <p:nvPr/>
        </p:nvPicPr>
        <p:blipFill>
          <a:blip r:embed="rId3">
            <a:alphaModFix/>
          </a:blip>
          <a:stretch>
            <a:fillRect/>
          </a:stretch>
        </p:blipFill>
        <p:spPr>
          <a:xfrm>
            <a:off x="982097" y="1893800"/>
            <a:ext cx="9953620" cy="4506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185258" y="319242"/>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Visualization</a:t>
            </a:r>
            <a:endParaRPr sz="4000" b="0" i="0" u="none" strike="noStrike" cap="none">
              <a:solidFill>
                <a:schemeClr val="dk2"/>
              </a:solidFill>
              <a:latin typeface="Microsoft Yahei"/>
              <a:ea typeface="Microsoft Yahei"/>
              <a:cs typeface="Microsoft Yahei"/>
              <a:sym typeface="Microsoft Yahei"/>
            </a:endParaRPr>
          </a:p>
        </p:txBody>
      </p:sp>
      <p:cxnSp>
        <p:nvCxnSpPr>
          <p:cNvPr id="587" name="Google Shape;587;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4076" y="1027252"/>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588" name="Google Shape;588;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6375"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89" name="Google Shape;589;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3008" y="6465651"/>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90" name="Google Shape;590;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9641"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91" name="Google Shape;591;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61444" y="6516667"/>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592" name="Google Shape;592;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90323" y="6516667"/>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593" name="Google Shape;593;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6535" y="6465651"/>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594" name="Google Shape;594;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4476" y="6469828"/>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95" name="Google Shape;595;g17c1caf5870_1_271"/>
          <p:cNvSpPr txBox="1"/>
          <p:nvPr/>
        </p:nvSpPr>
        <p:spPr>
          <a:xfrm>
            <a:off x="961575" y="1096250"/>
            <a:ext cx="10038600" cy="892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 </a:t>
            </a:r>
            <a:r>
              <a:rPr lang="en-US" sz="1800" b="1">
                <a:solidFill>
                  <a:schemeClr val="accent1"/>
                </a:solidFill>
              </a:rPr>
              <a:t>Gradio</a:t>
            </a:r>
            <a:endParaRPr sz="18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i="1">
                <a:solidFill>
                  <a:srgbClr val="888888"/>
                </a:solidFill>
              </a:rPr>
              <a:t>Gradio is the fastest way to demo your machine learning model with a friendly web interface so that anyone can use it, anywhere. And we deploy the model on Hugging Face to realize the function of online prediction.</a:t>
            </a:r>
            <a:endParaRPr sz="1400" b="0" i="1" u="none" strike="noStrike" cap="none">
              <a:solidFill>
                <a:srgbClr val="888888"/>
              </a:solidFill>
              <a:latin typeface="Arial"/>
              <a:ea typeface="Arial"/>
              <a:cs typeface="Arial"/>
              <a:sym typeface="Arial"/>
            </a:endParaRPr>
          </a:p>
        </p:txBody>
      </p:sp>
      <p:pic>
        <p:nvPicPr>
          <p:cNvPr id="596" name="Google Shape;596;g17c1caf5870_1_271"/>
          <p:cNvPicPr preferRelativeResize="0"/>
          <p:nvPr/>
        </p:nvPicPr>
        <p:blipFill>
          <a:blip r:embed="rId3">
            <a:alphaModFix/>
          </a:blip>
          <a:stretch>
            <a:fillRect/>
          </a:stretch>
        </p:blipFill>
        <p:spPr>
          <a:xfrm>
            <a:off x="1058935" y="2141450"/>
            <a:ext cx="9934671" cy="4564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Conclusion</a:t>
            </a:r>
            <a:endParaRPr sz="5400" b="0" i="0" u="none" strike="noStrike" cap="none">
              <a:solidFill>
                <a:schemeClr val="dk2"/>
              </a:solidFill>
              <a:latin typeface="Microsoft Yahei"/>
              <a:ea typeface="Microsoft Yahei"/>
              <a:cs typeface="Microsoft Yahei"/>
              <a:sym typeface="Microsoft Yahei"/>
            </a:endParaRPr>
          </a:p>
        </p:txBody>
      </p:sp>
      <p:sp>
        <p:nvSpPr>
          <p:cNvPr id="602" name="Google Shape;602;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a:t>
            </a:r>
            <a:r>
              <a:rPr lang="en-US" sz="5400">
                <a:solidFill>
                  <a:schemeClr val="dk2"/>
                </a:solidFill>
                <a:latin typeface="Microsoft Yahei"/>
                <a:ea typeface="Microsoft Yahei"/>
                <a:cs typeface="Microsoft Yahei"/>
                <a:sym typeface="Microsoft Yahei"/>
              </a:rPr>
              <a:t>7</a:t>
            </a:r>
            <a:endParaRPr sz="5400" b="0" i="0" u="none" strike="noStrike" cap="none">
              <a:solidFill>
                <a:schemeClr val="dk2"/>
              </a:solidFill>
              <a:latin typeface="Microsoft Yahei"/>
              <a:ea typeface="Microsoft Yahei"/>
              <a:cs typeface="Microsoft Yahei"/>
              <a:sym typeface="Microsoft Yahei"/>
            </a:endParaRPr>
          </a:p>
        </p:txBody>
      </p:sp>
      <p:cxnSp>
        <p:nvCxnSpPr>
          <p:cNvPr id="603" name="Google Shape;603;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604" name="Google Shape;604;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5" name="Google Shape;605;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6" name="Google Shape;606;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7" name="Google Shape;607;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8" name="Google Shape;608;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9" name="Google Shape;609;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10" name="Google Shape;610;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611" name="Google Shape;611;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612" name="Google Shape;612;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613" name="Google Shape;613;g1745f6b6926_1_79"/>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14" name="Google Shape;614;g1745f6b6926_1_79"/>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615" name="Google Shape;615;g1745f6b6926_1_79"/>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006342" y="1649883"/>
            <a:ext cx="792367" cy="792367"/>
            <a:chOff x="7006342" y="1649883"/>
            <a:chExt cx="792367" cy="792367"/>
          </a:xfrm>
        </p:grpSpPr>
        <p:sp>
          <p:nvSpPr>
            <p:cNvPr id="635" name="Google Shape;635;p6"/>
            <p:cNvSpPr/>
            <p:nvPr/>
          </p:nvSpPr>
          <p:spPr>
            <a:xfrm>
              <a:off x="7006342" y="1649883"/>
              <a:ext cx="792367" cy="79236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636" name="Google Shape;636;p6"/>
            <p:cNvGrpSpPr/>
            <p:nvPr/>
          </p:nvGrpSpPr>
          <p:grpSpPr>
            <a:xfrm>
              <a:off x="7006342" y="1649883"/>
              <a:ext cx="792367" cy="792367"/>
              <a:chOff x="6941885" y="1585426"/>
              <a:chExt cx="921281" cy="921281"/>
            </a:xfrm>
          </p:grpSpPr>
          <p:sp>
            <p:nvSpPr>
              <p:cNvPr id="637" name="Google Shape;637;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38" name="Google Shape;638;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39" name="Google Shape;639;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40" name="Google Shape;640;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grpSp>
        <p:nvGrpSpPr>
          <p:cNvPr id="641" name="Google Shape;641;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006342" y="3268757"/>
            <a:ext cx="792367" cy="793022"/>
            <a:chOff x="7006342" y="3268757"/>
            <a:chExt cx="792367" cy="793022"/>
          </a:xfrm>
        </p:grpSpPr>
        <p:sp>
          <p:nvSpPr>
            <p:cNvPr id="642" name="Google Shape;642;p6"/>
            <p:cNvSpPr/>
            <p:nvPr/>
          </p:nvSpPr>
          <p:spPr>
            <a:xfrm>
              <a:off x="7006342" y="3268757"/>
              <a:ext cx="792367" cy="79236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643" name="Google Shape;643;p6"/>
            <p:cNvGrpSpPr/>
            <p:nvPr/>
          </p:nvGrpSpPr>
          <p:grpSpPr>
            <a:xfrm>
              <a:off x="7006342" y="3269412"/>
              <a:ext cx="792367" cy="792367"/>
              <a:chOff x="6941885" y="1585426"/>
              <a:chExt cx="921281" cy="921281"/>
            </a:xfrm>
          </p:grpSpPr>
          <p:sp>
            <p:nvSpPr>
              <p:cNvPr id="644" name="Google Shape;644;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45" name="Google Shape;645;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46" name="Google Shape;646;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47" name="Google Shape;647;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grpSp>
        <p:nvGrpSpPr>
          <p:cNvPr id="648" name="Google Shape;648;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006342" y="4848461"/>
            <a:ext cx="792367" cy="793394"/>
            <a:chOff x="7006342" y="4848461"/>
            <a:chExt cx="792367" cy="793394"/>
          </a:xfrm>
        </p:grpSpPr>
        <p:sp>
          <p:nvSpPr>
            <p:cNvPr id="649" name="Google Shape;649;p6"/>
            <p:cNvSpPr/>
            <p:nvPr/>
          </p:nvSpPr>
          <p:spPr>
            <a:xfrm>
              <a:off x="7006342" y="4848461"/>
              <a:ext cx="792367" cy="79236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650" name="Google Shape;650;p6"/>
            <p:cNvGrpSpPr/>
            <p:nvPr/>
          </p:nvGrpSpPr>
          <p:grpSpPr>
            <a:xfrm>
              <a:off x="7006342" y="4849488"/>
              <a:ext cx="792367" cy="792367"/>
              <a:chOff x="6941885" y="1585426"/>
              <a:chExt cx="921281" cy="921281"/>
            </a:xfrm>
          </p:grpSpPr>
          <p:sp>
            <p:nvSpPr>
              <p:cNvPr id="651" name="Google Shape;651;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52" name="Google Shape;652;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53" name="Google Shape;653;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54" name="Google Shape;654;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grpSp>
        <p:nvGrpSpPr>
          <p:cNvPr id="655" name="Google Shape;655;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802909" y="5065626"/>
            <a:ext cx="4982546" cy="1198132"/>
            <a:chOff x="802909" y="5065626"/>
            <a:chExt cx="4982546" cy="1198132"/>
          </a:xfrm>
        </p:grpSpPr>
        <p:sp>
          <p:nvSpPr>
            <p:cNvPr id="656" name="Google Shape;656;p6"/>
            <p:cNvSpPr/>
            <p:nvPr/>
          </p:nvSpPr>
          <p:spPr>
            <a:xfrm>
              <a:off x="802909" y="5065626"/>
              <a:ext cx="4982546" cy="1198132"/>
            </a:xfrm>
            <a:custGeom>
              <a:avLst/>
              <a:gdLst/>
              <a:ahLst/>
              <a:cxnLst/>
              <a:rect l="l" t="t" r="r" b="b"/>
              <a:pathLst>
                <a:path w="4982546" h="1198132" extrusionOk="0">
                  <a:moveTo>
                    <a:pt x="677387" y="0"/>
                  </a:moveTo>
                  <a:lnTo>
                    <a:pt x="4305159" y="0"/>
                  </a:lnTo>
                  <a:lnTo>
                    <a:pt x="4982546" y="1198132"/>
                  </a:lnTo>
                  <a:lnTo>
                    <a:pt x="0" y="1198132"/>
                  </a:lnTo>
                  <a:lnTo>
                    <a:pt x="677387"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57" name="Google Shape;657;p6"/>
            <p:cNvSpPr/>
            <p:nvPr/>
          </p:nvSpPr>
          <p:spPr>
            <a:xfrm>
              <a:off x="1309228" y="6208057"/>
              <a:ext cx="3969908" cy="55701"/>
            </a:xfrm>
            <a:custGeom>
              <a:avLst/>
              <a:gdLst/>
              <a:ahLst/>
              <a:cxnLst/>
              <a:rect l="l" t="t" r="r" b="b"/>
              <a:pathLst>
                <a:path w="3969908" h="55701" extrusionOk="0">
                  <a:moveTo>
                    <a:pt x="31492" y="0"/>
                  </a:moveTo>
                  <a:lnTo>
                    <a:pt x="3938417" y="0"/>
                  </a:lnTo>
                  <a:lnTo>
                    <a:pt x="3969908" y="55701"/>
                  </a:lnTo>
                  <a:lnTo>
                    <a:pt x="0" y="55701"/>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sp>
        <p:nvSpPr>
          <p:cNvPr id="658" name="Google Shape;658;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403890" y="1857307"/>
            <a:ext cx="1780584" cy="1574708"/>
          </a:xfrm>
          <a:custGeom>
            <a:avLst/>
            <a:gdLst/>
            <a:ahLst/>
            <a:cxnLst/>
            <a:rect l="l" t="t" r="r" b="b"/>
            <a:pathLst>
              <a:path w="1780584" h="1574708" extrusionOk="0">
                <a:moveTo>
                  <a:pt x="890292" y="0"/>
                </a:moveTo>
                <a:lnTo>
                  <a:pt x="1780584" y="1574708"/>
                </a:lnTo>
                <a:lnTo>
                  <a:pt x="0" y="1574708"/>
                </a:lnTo>
                <a:lnTo>
                  <a:pt x="89029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59" name="Google Shape;659;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521003" y="3504015"/>
            <a:ext cx="3546358" cy="1489611"/>
          </a:xfrm>
          <a:custGeom>
            <a:avLst/>
            <a:gdLst/>
            <a:ahLst/>
            <a:cxnLst/>
            <a:rect l="l" t="t" r="r" b="b"/>
            <a:pathLst>
              <a:path w="3546358" h="1489611" extrusionOk="0">
                <a:moveTo>
                  <a:pt x="842181" y="0"/>
                </a:moveTo>
                <a:lnTo>
                  <a:pt x="2704178" y="0"/>
                </a:lnTo>
                <a:lnTo>
                  <a:pt x="3546358" y="1489611"/>
                </a:lnTo>
                <a:lnTo>
                  <a:pt x="0" y="1489611"/>
                </a:lnTo>
                <a:lnTo>
                  <a:pt x="84218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60" name="Google Shape;660;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610458" y="2741289"/>
            <a:ext cx="1367448" cy="47846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Microsoft Yahei"/>
                <a:ea typeface="Microsoft Yahei"/>
                <a:cs typeface="Microsoft Yahei"/>
                <a:sym typeface="Microsoft Yahei"/>
              </a:rPr>
              <a:t>Data Sources</a:t>
            </a:r>
            <a:endParaRPr sz="1600" b="0" i="0" u="none" strike="noStrike" cap="none">
              <a:solidFill>
                <a:schemeClr val="lt1"/>
              </a:solidFill>
              <a:latin typeface="Microsoft Yahei"/>
              <a:ea typeface="Microsoft Yahei"/>
              <a:cs typeface="Microsoft Yahei"/>
              <a:sym typeface="Microsoft Yahei"/>
            </a:endParaRPr>
          </a:p>
        </p:txBody>
      </p:sp>
      <p:sp>
        <p:nvSpPr>
          <p:cNvPr id="661" name="Google Shape;661;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314315" y="4077727"/>
            <a:ext cx="19596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Microsoft Yahei"/>
                <a:ea typeface="Microsoft Yahei"/>
                <a:cs typeface="Microsoft Yahei"/>
                <a:sym typeface="Microsoft Yahei"/>
              </a:rPr>
              <a:t>Model Highlights</a:t>
            </a:r>
            <a:endParaRPr sz="1800" b="0" i="0" u="none" strike="noStrike" cap="none">
              <a:solidFill>
                <a:schemeClr val="lt1"/>
              </a:solidFill>
              <a:latin typeface="Microsoft Yahei"/>
              <a:ea typeface="Microsoft Yahei"/>
              <a:cs typeface="Microsoft Yahei"/>
              <a:sym typeface="Microsoft Yahei"/>
            </a:endParaRPr>
          </a:p>
        </p:txBody>
      </p:sp>
      <p:sp>
        <p:nvSpPr>
          <p:cNvPr id="662" name="Google Shape;662;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31225" y="5423500"/>
            <a:ext cx="2125800" cy="4692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Microsoft Yahei"/>
                <a:ea typeface="Microsoft Yahei"/>
                <a:cs typeface="Microsoft Yahei"/>
                <a:sym typeface="Microsoft Yahei"/>
              </a:rPr>
              <a:t>Visualization &amp; Online App</a:t>
            </a:r>
            <a:endParaRPr sz="2000" b="0" i="0" u="none" strike="noStrike" cap="none">
              <a:solidFill>
                <a:srgbClr val="3F3F3F"/>
              </a:solidFill>
              <a:latin typeface="Microsoft Yahei"/>
              <a:ea typeface="Microsoft Yahei"/>
              <a:cs typeface="Microsoft Yahei"/>
              <a:sym typeface="Microsoft Yahei"/>
            </a:endParaRPr>
          </a:p>
        </p:txBody>
      </p:sp>
      <p:sp>
        <p:nvSpPr>
          <p:cNvPr id="663" name="Google Shape;663;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7257851" y="1901393"/>
            <a:ext cx="289350" cy="289348"/>
          </a:xfrm>
          <a:custGeom>
            <a:avLst/>
            <a:gdLst/>
            <a:ahLst/>
            <a:cxnLst/>
            <a:rect l="l" t="t" r="r" b="b"/>
            <a:pathLst>
              <a:path w="1504" h="1504" extrusionOk="0">
                <a:moveTo>
                  <a:pt x="1025" y="1146"/>
                </a:moveTo>
                <a:lnTo>
                  <a:pt x="868" y="1146"/>
                </a:lnTo>
                <a:lnTo>
                  <a:pt x="868" y="792"/>
                </a:lnTo>
                <a:lnTo>
                  <a:pt x="1504" y="792"/>
                </a:lnTo>
                <a:lnTo>
                  <a:pt x="1504" y="1504"/>
                </a:lnTo>
                <a:lnTo>
                  <a:pt x="607" y="1504"/>
                </a:lnTo>
                <a:lnTo>
                  <a:pt x="0" y="890"/>
                </a:lnTo>
                <a:lnTo>
                  <a:pt x="0" y="0"/>
                </a:lnTo>
                <a:lnTo>
                  <a:pt x="716" y="0"/>
                </a:lnTo>
                <a:lnTo>
                  <a:pt x="716" y="593"/>
                </a:lnTo>
                <a:lnTo>
                  <a:pt x="358" y="593"/>
                </a:lnTo>
                <a:lnTo>
                  <a:pt x="358" y="434"/>
                </a:lnTo>
                <a:lnTo>
                  <a:pt x="558" y="434"/>
                </a:lnTo>
                <a:lnTo>
                  <a:pt x="558" y="159"/>
                </a:lnTo>
                <a:lnTo>
                  <a:pt x="159" y="159"/>
                </a:lnTo>
                <a:lnTo>
                  <a:pt x="159" y="823"/>
                </a:lnTo>
                <a:lnTo>
                  <a:pt x="674" y="1345"/>
                </a:lnTo>
                <a:lnTo>
                  <a:pt x="1345" y="1345"/>
                </a:lnTo>
                <a:lnTo>
                  <a:pt x="1345" y="951"/>
                </a:lnTo>
                <a:lnTo>
                  <a:pt x="1025" y="951"/>
                </a:lnTo>
                <a:lnTo>
                  <a:pt x="1025" y="11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64" name="Google Shape;664;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7242844" y="5069572"/>
            <a:ext cx="319362" cy="350144"/>
          </a:xfrm>
          <a:custGeom>
            <a:avLst/>
            <a:gdLst/>
            <a:ahLst/>
            <a:cxnLst/>
            <a:rect l="l" t="t" r="r" b="b"/>
            <a:pathLst>
              <a:path w="700" h="767" extrusionOk="0">
                <a:moveTo>
                  <a:pt x="67" y="416"/>
                </a:moveTo>
                <a:cubicBezTo>
                  <a:pt x="67" y="573"/>
                  <a:pt x="194" y="701"/>
                  <a:pt x="350" y="701"/>
                </a:cubicBezTo>
                <a:cubicBezTo>
                  <a:pt x="507" y="701"/>
                  <a:pt x="633" y="573"/>
                  <a:pt x="633" y="414"/>
                </a:cubicBezTo>
                <a:cubicBezTo>
                  <a:pt x="633" y="333"/>
                  <a:pt x="596" y="258"/>
                  <a:pt x="532" y="207"/>
                </a:cubicBezTo>
                <a:cubicBezTo>
                  <a:pt x="525" y="232"/>
                  <a:pt x="514" y="256"/>
                  <a:pt x="500" y="279"/>
                </a:cubicBezTo>
                <a:cubicBezTo>
                  <a:pt x="492" y="293"/>
                  <a:pt x="476" y="309"/>
                  <a:pt x="452" y="330"/>
                </a:cubicBezTo>
                <a:cubicBezTo>
                  <a:pt x="399" y="378"/>
                  <a:pt x="399" y="378"/>
                  <a:pt x="399" y="378"/>
                </a:cubicBezTo>
                <a:cubicBezTo>
                  <a:pt x="397" y="307"/>
                  <a:pt x="397" y="307"/>
                  <a:pt x="397" y="307"/>
                </a:cubicBezTo>
                <a:cubicBezTo>
                  <a:pt x="396" y="295"/>
                  <a:pt x="396" y="283"/>
                  <a:pt x="396" y="271"/>
                </a:cubicBezTo>
                <a:cubicBezTo>
                  <a:pt x="396" y="172"/>
                  <a:pt x="321" y="87"/>
                  <a:pt x="219" y="70"/>
                </a:cubicBezTo>
                <a:cubicBezTo>
                  <a:pt x="215" y="70"/>
                  <a:pt x="211" y="69"/>
                  <a:pt x="207" y="69"/>
                </a:cubicBezTo>
                <a:cubicBezTo>
                  <a:pt x="204" y="92"/>
                  <a:pt x="202" y="108"/>
                  <a:pt x="199" y="118"/>
                </a:cubicBezTo>
                <a:cubicBezTo>
                  <a:pt x="188" y="163"/>
                  <a:pt x="161" y="206"/>
                  <a:pt x="120" y="254"/>
                </a:cubicBezTo>
                <a:cubicBezTo>
                  <a:pt x="116" y="257"/>
                  <a:pt x="116" y="257"/>
                  <a:pt x="116" y="257"/>
                </a:cubicBezTo>
                <a:cubicBezTo>
                  <a:pt x="84" y="301"/>
                  <a:pt x="67" y="357"/>
                  <a:pt x="67" y="416"/>
                </a:cubicBezTo>
                <a:close/>
                <a:moveTo>
                  <a:pt x="469" y="183"/>
                </a:moveTo>
                <a:cubicBezTo>
                  <a:pt x="471" y="176"/>
                  <a:pt x="474" y="164"/>
                  <a:pt x="477" y="147"/>
                </a:cubicBezTo>
                <a:cubicBezTo>
                  <a:pt x="486" y="105"/>
                  <a:pt x="486" y="105"/>
                  <a:pt x="486" y="105"/>
                </a:cubicBezTo>
                <a:cubicBezTo>
                  <a:pt x="525" y="125"/>
                  <a:pt x="525" y="125"/>
                  <a:pt x="525" y="125"/>
                </a:cubicBezTo>
                <a:cubicBezTo>
                  <a:pt x="545" y="135"/>
                  <a:pt x="559" y="143"/>
                  <a:pt x="567" y="150"/>
                </a:cubicBezTo>
                <a:cubicBezTo>
                  <a:pt x="650" y="213"/>
                  <a:pt x="700" y="309"/>
                  <a:pt x="700" y="414"/>
                </a:cubicBezTo>
                <a:cubicBezTo>
                  <a:pt x="700" y="610"/>
                  <a:pt x="544" y="767"/>
                  <a:pt x="350" y="767"/>
                </a:cubicBezTo>
                <a:cubicBezTo>
                  <a:pt x="157" y="767"/>
                  <a:pt x="0" y="610"/>
                  <a:pt x="0" y="416"/>
                </a:cubicBezTo>
                <a:cubicBezTo>
                  <a:pt x="0" y="342"/>
                  <a:pt x="22" y="272"/>
                  <a:pt x="64" y="216"/>
                </a:cubicBezTo>
                <a:cubicBezTo>
                  <a:pt x="66" y="214"/>
                  <a:pt x="66" y="214"/>
                  <a:pt x="66" y="214"/>
                </a:cubicBezTo>
                <a:cubicBezTo>
                  <a:pt x="70" y="209"/>
                  <a:pt x="70" y="209"/>
                  <a:pt x="70" y="209"/>
                </a:cubicBezTo>
                <a:cubicBezTo>
                  <a:pt x="105" y="169"/>
                  <a:pt x="126" y="135"/>
                  <a:pt x="135" y="101"/>
                </a:cubicBezTo>
                <a:cubicBezTo>
                  <a:pt x="137" y="93"/>
                  <a:pt x="140" y="69"/>
                  <a:pt x="143" y="31"/>
                </a:cubicBezTo>
                <a:cubicBezTo>
                  <a:pt x="146" y="0"/>
                  <a:pt x="146" y="0"/>
                  <a:pt x="146" y="0"/>
                </a:cubicBezTo>
                <a:cubicBezTo>
                  <a:pt x="177" y="1"/>
                  <a:pt x="177" y="1"/>
                  <a:pt x="177" y="1"/>
                </a:cubicBezTo>
                <a:cubicBezTo>
                  <a:pt x="202" y="1"/>
                  <a:pt x="219" y="3"/>
                  <a:pt x="231" y="5"/>
                </a:cubicBezTo>
                <a:cubicBezTo>
                  <a:pt x="346" y="24"/>
                  <a:pt x="435" y="110"/>
                  <a:pt x="457" y="219"/>
                </a:cubicBezTo>
                <a:cubicBezTo>
                  <a:pt x="462" y="207"/>
                  <a:pt x="466" y="195"/>
                  <a:pt x="469" y="1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65" name="Google Shape;665;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9" y="1549039"/>
            <a:ext cx="2589977" cy="46935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2000"/>
              <a:buFont typeface="Arial"/>
              <a:buNone/>
            </a:pPr>
            <a:r>
              <a:rPr lang="en-US" sz="2000" b="0" i="0" u="none" strike="noStrike" cap="none" dirty="0">
                <a:solidFill>
                  <a:schemeClr val="accent2"/>
                </a:solidFill>
                <a:latin typeface="Microsoft Yahei"/>
                <a:ea typeface="Microsoft Yahei"/>
                <a:cs typeface="Microsoft Yahei"/>
                <a:sym typeface="Microsoft Yahei"/>
              </a:rPr>
              <a:t>Data Sources</a:t>
            </a:r>
            <a:endParaRPr sz="2000" b="0" i="0" u="none" strike="noStrike" cap="none" dirty="0">
              <a:solidFill>
                <a:schemeClr val="accent2"/>
              </a:solidFill>
              <a:latin typeface="Microsoft Yahei"/>
              <a:ea typeface="Microsoft Yahei"/>
              <a:cs typeface="Microsoft Yahei"/>
              <a:sym typeface="Microsoft Yahei"/>
            </a:endParaRPr>
          </a:p>
        </p:txBody>
      </p:sp>
      <p:sp>
        <p:nvSpPr>
          <p:cNvPr id="666" name="Google Shape;666;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0" y="1956375"/>
            <a:ext cx="3591000" cy="57242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30000"/>
              </a:lnSpc>
              <a:spcBef>
                <a:spcPts val="0"/>
              </a:spcBef>
              <a:spcAft>
                <a:spcPts val="0"/>
              </a:spcAft>
              <a:buClr>
                <a:srgbClr val="000000"/>
              </a:buClr>
              <a:buSzPts val="1200"/>
              <a:buFont typeface="Arial" panose="020B0604020202020204" pitchFamily="34" charset="0"/>
              <a:buChar char="•"/>
            </a:pPr>
            <a:r>
              <a:rPr lang="en-US" sz="1200" b="0" i="1" u="none" strike="noStrike" cap="none" dirty="0">
                <a:solidFill>
                  <a:srgbClr val="7F7F7F"/>
                </a:solidFill>
                <a:latin typeface="Arial"/>
                <a:ea typeface="Arial"/>
                <a:cs typeface="Arial"/>
                <a:sym typeface="Arial"/>
              </a:rPr>
              <a:t>Shanghai Garbage Classification System</a:t>
            </a:r>
          </a:p>
          <a:p>
            <a:pPr marL="171450" marR="0" lvl="0" indent="-171450" algn="l" rtl="0">
              <a:lnSpc>
                <a:spcPct val="130000"/>
              </a:lnSpc>
              <a:spcBef>
                <a:spcPts val="0"/>
              </a:spcBef>
              <a:spcAft>
                <a:spcPts val="0"/>
              </a:spcAft>
              <a:buClr>
                <a:srgbClr val="000000"/>
              </a:buClr>
              <a:buSzPts val="1200"/>
              <a:buFont typeface="Arial" panose="020B0604020202020204" pitchFamily="34" charset="0"/>
              <a:buChar char="•"/>
            </a:pPr>
            <a:r>
              <a:rPr lang="en-US" sz="1200" i="1" dirty="0">
                <a:solidFill>
                  <a:srgbClr val="7F7F7F"/>
                </a:solidFill>
              </a:rPr>
              <a:t>Flickr API</a:t>
            </a:r>
            <a:endParaRPr sz="1200" b="0" i="1" u="none" strike="noStrike" cap="none" dirty="0">
              <a:solidFill>
                <a:srgbClr val="7F7F7F"/>
              </a:solidFill>
              <a:latin typeface="Arial"/>
              <a:ea typeface="Arial"/>
              <a:cs typeface="Arial"/>
              <a:sym typeface="Arial"/>
            </a:endParaRPr>
          </a:p>
        </p:txBody>
      </p:sp>
      <p:sp>
        <p:nvSpPr>
          <p:cNvPr id="667" name="Google Shape;667;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9" y="3159667"/>
            <a:ext cx="2589977" cy="46935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2000"/>
              <a:buFont typeface="Arial"/>
              <a:buNone/>
            </a:pPr>
            <a:r>
              <a:rPr lang="en-US" sz="2000" b="0" i="0" u="none" strike="noStrike" cap="none">
                <a:solidFill>
                  <a:schemeClr val="accent2"/>
                </a:solidFill>
                <a:latin typeface="Microsoft Yahei"/>
                <a:ea typeface="Microsoft Yahei"/>
                <a:cs typeface="Microsoft Yahei"/>
                <a:sym typeface="Microsoft Yahei"/>
              </a:rPr>
              <a:t>Model Highlights </a:t>
            </a:r>
            <a:endParaRPr sz="2000" b="0" i="0" u="none" strike="noStrike" cap="none">
              <a:solidFill>
                <a:schemeClr val="accent2"/>
              </a:solidFill>
              <a:latin typeface="Microsoft Yahei"/>
              <a:ea typeface="Microsoft Yahei"/>
              <a:cs typeface="Microsoft Yahei"/>
              <a:sym typeface="Microsoft Yahei"/>
            </a:endParaRPr>
          </a:p>
        </p:txBody>
      </p:sp>
      <p:sp>
        <p:nvSpPr>
          <p:cNvPr id="668" name="Google Shape;668;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8" y="3566991"/>
            <a:ext cx="3983646" cy="57242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30000"/>
              </a:lnSpc>
              <a:spcBef>
                <a:spcPts val="0"/>
              </a:spcBef>
              <a:spcAft>
                <a:spcPts val="0"/>
              </a:spcAft>
              <a:buClr>
                <a:srgbClr val="000000"/>
              </a:buClr>
              <a:buSzPts val="1200"/>
              <a:buFont typeface="Arial" panose="020B0604020202020204" pitchFamily="34" charset="0"/>
              <a:buChar char="•"/>
            </a:pPr>
            <a:r>
              <a:rPr lang="en-US" altLang="zh-CN" sz="1200" b="0" i="1" u="none" strike="noStrike" cap="none" dirty="0">
                <a:solidFill>
                  <a:srgbClr val="7F7F7F"/>
                </a:solidFill>
                <a:latin typeface="Arial"/>
                <a:ea typeface="Arial"/>
                <a:cs typeface="Arial"/>
                <a:sym typeface="Arial"/>
              </a:rPr>
              <a:t>Pre-processing: </a:t>
            </a:r>
            <a:r>
              <a:rPr lang="en-US" altLang="zh-CN" sz="1200" b="0" i="1" u="none" strike="noStrike" cap="none" dirty="0" err="1">
                <a:solidFill>
                  <a:srgbClr val="7F7F7F"/>
                </a:solidFill>
                <a:latin typeface="Arial"/>
                <a:ea typeface="Arial"/>
                <a:cs typeface="Arial"/>
                <a:sym typeface="Arial"/>
              </a:rPr>
              <a:t>Kmeans</a:t>
            </a:r>
            <a:r>
              <a:rPr lang="en-US" altLang="zh-CN" sz="1200" b="0" i="1" u="none" strike="noStrike" cap="none" dirty="0">
                <a:solidFill>
                  <a:srgbClr val="7F7F7F"/>
                </a:solidFill>
                <a:latin typeface="Arial"/>
                <a:ea typeface="Arial"/>
                <a:cs typeface="Arial"/>
                <a:sym typeface="Arial"/>
              </a:rPr>
              <a:t>, high similarity, G-Smote …</a:t>
            </a:r>
            <a:endParaRPr lang="en-US" sz="1200" b="0" i="1" u="none" strike="noStrike" cap="none" dirty="0">
              <a:solidFill>
                <a:srgbClr val="7F7F7F"/>
              </a:solidFill>
              <a:latin typeface="Arial"/>
              <a:ea typeface="Arial"/>
              <a:cs typeface="Arial"/>
              <a:sym typeface="Arial"/>
            </a:endParaRPr>
          </a:p>
          <a:p>
            <a:pPr marL="171450" marR="0" lvl="0" indent="-171450" algn="l" rtl="0">
              <a:lnSpc>
                <a:spcPct val="130000"/>
              </a:lnSpc>
              <a:spcBef>
                <a:spcPts val="0"/>
              </a:spcBef>
              <a:spcAft>
                <a:spcPts val="0"/>
              </a:spcAft>
              <a:buClr>
                <a:srgbClr val="000000"/>
              </a:buClr>
              <a:buSzPts val="1200"/>
              <a:buFont typeface="Arial" panose="020B0604020202020204" pitchFamily="34" charset="0"/>
              <a:buChar char="•"/>
            </a:pPr>
            <a:r>
              <a:rPr lang="en-US" altLang="zh-CN" sz="1200" b="0" i="1" u="none" strike="noStrike" cap="none" dirty="0">
                <a:solidFill>
                  <a:srgbClr val="7F7F7F"/>
                </a:solidFill>
                <a:latin typeface="Arial"/>
                <a:ea typeface="Arial"/>
                <a:cs typeface="Arial"/>
                <a:sym typeface="Arial"/>
              </a:rPr>
              <a:t>MLP</a:t>
            </a:r>
            <a:r>
              <a:rPr lang="zh-CN" altLang="en-US" sz="1200" b="0" i="1" u="none" strike="noStrike" cap="none" dirty="0">
                <a:solidFill>
                  <a:srgbClr val="7F7F7F"/>
                </a:solidFill>
                <a:latin typeface="Arial"/>
                <a:ea typeface="Arial"/>
                <a:cs typeface="Arial"/>
                <a:sym typeface="Arial"/>
              </a:rPr>
              <a:t>、</a:t>
            </a:r>
            <a:r>
              <a:rPr lang="en-US" sz="1200" b="0" i="1" u="none" strike="noStrike" cap="none" dirty="0">
                <a:solidFill>
                  <a:srgbClr val="7F7F7F"/>
                </a:solidFill>
                <a:latin typeface="Arial"/>
                <a:ea typeface="Arial"/>
                <a:cs typeface="Arial"/>
                <a:sym typeface="Arial"/>
              </a:rPr>
              <a:t>CNN</a:t>
            </a:r>
            <a:r>
              <a:rPr lang="zh-CN" altLang="en-US" sz="1200" b="0" i="1" u="none" strike="noStrike" cap="none" dirty="0">
                <a:solidFill>
                  <a:srgbClr val="7F7F7F"/>
                </a:solidFill>
                <a:latin typeface="Arial"/>
                <a:ea typeface="Arial"/>
                <a:cs typeface="Arial"/>
                <a:sym typeface="Arial"/>
              </a:rPr>
              <a:t>、</a:t>
            </a:r>
            <a:r>
              <a:rPr lang="en-US" altLang="zh-CN" sz="1200" b="0" i="1" u="none" strike="noStrike" cap="none" dirty="0">
                <a:solidFill>
                  <a:srgbClr val="7F7F7F"/>
                </a:solidFill>
                <a:latin typeface="Arial"/>
                <a:ea typeface="Arial"/>
                <a:cs typeface="Arial"/>
                <a:sym typeface="Arial"/>
              </a:rPr>
              <a:t>ANN</a:t>
            </a:r>
            <a:endParaRPr sz="1200" b="0" i="0" u="none" strike="noStrike" cap="none" dirty="0">
              <a:solidFill>
                <a:srgbClr val="7F7F7F"/>
              </a:solidFill>
              <a:latin typeface="Microsoft Yahei"/>
              <a:ea typeface="Microsoft Yahei"/>
              <a:cs typeface="Microsoft Yahei"/>
              <a:sym typeface="Microsoft Yahei"/>
            </a:endParaRPr>
          </a:p>
        </p:txBody>
      </p:sp>
      <p:sp>
        <p:nvSpPr>
          <p:cNvPr id="669" name="Google Shape;669;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46" y="4721850"/>
            <a:ext cx="3697500" cy="469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Arial"/>
              <a:buNone/>
            </a:pPr>
            <a:r>
              <a:rPr lang="en-US" sz="2000">
                <a:solidFill>
                  <a:srgbClr val="3F3F3F"/>
                </a:solidFill>
                <a:latin typeface="Microsoft Yahei"/>
                <a:ea typeface="Microsoft Yahei"/>
                <a:cs typeface="Microsoft Yahei"/>
                <a:sym typeface="Microsoft Yahei"/>
              </a:rPr>
              <a:t>Visualization &amp; Online App</a:t>
            </a:r>
            <a:endParaRPr sz="2000">
              <a:solidFill>
                <a:schemeClr val="dk2"/>
              </a:solidFill>
              <a:latin typeface="Microsoft Yahei"/>
              <a:ea typeface="Microsoft Yahei"/>
              <a:cs typeface="Microsoft Yahei"/>
              <a:sym typeface="Microsoft Yahei"/>
            </a:endParaRPr>
          </a:p>
        </p:txBody>
      </p:sp>
      <p:sp>
        <p:nvSpPr>
          <p:cNvPr id="670" name="Google Shape;670;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9" y="5129164"/>
            <a:ext cx="3378532" cy="572424"/>
          </a:xfrm>
          <a:prstGeom prst="rect">
            <a:avLst/>
          </a:prstGeom>
          <a:noFill/>
          <a:ln>
            <a:noFill/>
          </a:ln>
        </p:spPr>
        <p:txBody>
          <a:bodyPr spcFirstLastPara="1" wrap="square" lIns="91425" tIns="45700" rIns="91425" bIns="45700" anchor="t" anchorCtr="0">
            <a:spAutoFit/>
          </a:bodyPr>
          <a:lstStyle/>
          <a:p>
            <a:pPr marL="171450" lvl="0" indent="-171450" algn="l" rtl="0">
              <a:lnSpc>
                <a:spcPct val="130000"/>
              </a:lnSpc>
              <a:spcBef>
                <a:spcPts val="0"/>
              </a:spcBef>
              <a:spcAft>
                <a:spcPts val="0"/>
              </a:spcAft>
              <a:buClr>
                <a:schemeClr val="dk1"/>
              </a:buClr>
              <a:buSzPts val="1200"/>
              <a:buFont typeface="Arial" panose="020B0604020202020204" pitchFamily="34" charset="0"/>
              <a:buChar char="•"/>
            </a:pPr>
            <a:r>
              <a:rPr lang="en-US" altLang="zh-CN" sz="1200" i="1" dirty="0">
                <a:solidFill>
                  <a:srgbClr val="7F7F7F"/>
                </a:solidFill>
              </a:rPr>
              <a:t>Bokeh iterative plot</a:t>
            </a:r>
          </a:p>
          <a:p>
            <a:pPr marL="171450" lvl="0" indent="-171450" algn="l" rtl="0">
              <a:lnSpc>
                <a:spcPct val="130000"/>
              </a:lnSpc>
              <a:spcBef>
                <a:spcPts val="0"/>
              </a:spcBef>
              <a:spcAft>
                <a:spcPts val="0"/>
              </a:spcAft>
              <a:buClr>
                <a:schemeClr val="dk1"/>
              </a:buClr>
              <a:buSzPts val="1200"/>
              <a:buFont typeface="Arial" panose="020B0604020202020204" pitchFamily="34" charset="0"/>
              <a:buChar char="•"/>
            </a:pPr>
            <a:r>
              <a:rPr lang="en-US" sz="1200" i="1" dirty="0" err="1">
                <a:solidFill>
                  <a:srgbClr val="7F7F7F"/>
                </a:solidFill>
              </a:rPr>
              <a:t>Gradio</a:t>
            </a:r>
            <a:r>
              <a:rPr lang="en-US" sz="1200" i="1" dirty="0">
                <a:solidFill>
                  <a:srgbClr val="7F7F7F"/>
                </a:solidFill>
              </a:rPr>
              <a:t> online prediction</a:t>
            </a:r>
            <a:endParaRPr sz="1200" i="1" dirty="0">
              <a:solidFill>
                <a:srgbClr val="7F7F7F"/>
              </a:solidFill>
            </a:endParaRPr>
          </a:p>
        </p:txBody>
      </p:sp>
      <p:grpSp>
        <p:nvGrpSpPr>
          <p:cNvPr id="671" name="Google Shape;671;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254195" y="3490253"/>
            <a:ext cx="296660" cy="349374"/>
            <a:chOff x="7111003" y="3051102"/>
            <a:chExt cx="360064" cy="424044"/>
          </a:xfrm>
        </p:grpSpPr>
        <p:sp>
          <p:nvSpPr>
            <p:cNvPr id="672" name="Google Shape;672;p6"/>
            <p:cNvSpPr/>
            <p:nvPr/>
          </p:nvSpPr>
          <p:spPr>
            <a:xfrm>
              <a:off x="7111003" y="3051102"/>
              <a:ext cx="360064" cy="424044"/>
            </a:xfrm>
            <a:custGeom>
              <a:avLst/>
              <a:gdLst/>
              <a:ahLst/>
              <a:cxnLst/>
              <a:rect l="l" t="t" r="r" b="b"/>
              <a:pathLst>
                <a:path w="650" h="766" extrusionOk="0">
                  <a:moveTo>
                    <a:pt x="376" y="724"/>
                  </a:moveTo>
                  <a:cubicBezTo>
                    <a:pt x="321" y="676"/>
                    <a:pt x="321" y="676"/>
                    <a:pt x="321" y="676"/>
                  </a:cubicBezTo>
                  <a:cubicBezTo>
                    <a:pt x="311" y="667"/>
                    <a:pt x="302" y="659"/>
                    <a:pt x="292" y="651"/>
                  </a:cubicBezTo>
                  <a:cubicBezTo>
                    <a:pt x="291" y="649"/>
                    <a:pt x="291" y="649"/>
                    <a:pt x="291" y="649"/>
                  </a:cubicBezTo>
                  <a:cubicBezTo>
                    <a:pt x="108" y="487"/>
                    <a:pt x="67" y="384"/>
                    <a:pt x="67" y="324"/>
                  </a:cubicBezTo>
                  <a:cubicBezTo>
                    <a:pt x="67" y="182"/>
                    <a:pt x="183" y="66"/>
                    <a:pt x="325" y="66"/>
                  </a:cubicBezTo>
                  <a:cubicBezTo>
                    <a:pt x="468" y="66"/>
                    <a:pt x="584" y="182"/>
                    <a:pt x="584" y="324"/>
                  </a:cubicBezTo>
                  <a:cubicBezTo>
                    <a:pt x="584" y="378"/>
                    <a:pt x="550" y="468"/>
                    <a:pt x="406" y="607"/>
                  </a:cubicBezTo>
                  <a:cubicBezTo>
                    <a:pt x="457" y="651"/>
                    <a:pt x="457" y="651"/>
                    <a:pt x="457" y="651"/>
                  </a:cubicBezTo>
                  <a:cubicBezTo>
                    <a:pt x="586" y="525"/>
                    <a:pt x="650" y="416"/>
                    <a:pt x="650" y="324"/>
                  </a:cubicBezTo>
                  <a:cubicBezTo>
                    <a:pt x="650" y="145"/>
                    <a:pt x="505" y="0"/>
                    <a:pt x="325" y="0"/>
                  </a:cubicBezTo>
                  <a:cubicBezTo>
                    <a:pt x="146" y="0"/>
                    <a:pt x="0" y="145"/>
                    <a:pt x="0" y="324"/>
                  </a:cubicBezTo>
                  <a:cubicBezTo>
                    <a:pt x="0" y="443"/>
                    <a:pt x="109" y="591"/>
                    <a:pt x="325" y="766"/>
                  </a:cubicBezTo>
                  <a:cubicBezTo>
                    <a:pt x="342" y="752"/>
                    <a:pt x="359" y="738"/>
                    <a:pt x="376" y="72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73" name="Google Shape;673;p6"/>
            <p:cNvSpPr/>
            <p:nvPr/>
          </p:nvSpPr>
          <p:spPr>
            <a:xfrm>
              <a:off x="7201588" y="3140941"/>
              <a:ext cx="178895" cy="178895"/>
            </a:xfrm>
            <a:custGeom>
              <a:avLst/>
              <a:gdLst/>
              <a:ahLst/>
              <a:cxnLst/>
              <a:rect l="l" t="t" r="r" b="b"/>
              <a:pathLst>
                <a:path w="283" h="283" extrusionOk="0">
                  <a:moveTo>
                    <a:pt x="141" y="217"/>
                  </a:moveTo>
                  <a:cubicBezTo>
                    <a:pt x="183" y="217"/>
                    <a:pt x="216" y="183"/>
                    <a:pt x="216" y="142"/>
                  </a:cubicBezTo>
                  <a:cubicBezTo>
                    <a:pt x="216" y="100"/>
                    <a:pt x="183" y="67"/>
                    <a:pt x="141" y="67"/>
                  </a:cubicBezTo>
                  <a:cubicBezTo>
                    <a:pt x="100" y="67"/>
                    <a:pt x="66" y="100"/>
                    <a:pt x="66" y="142"/>
                  </a:cubicBezTo>
                  <a:cubicBezTo>
                    <a:pt x="66" y="183"/>
                    <a:pt x="100" y="217"/>
                    <a:pt x="141" y="217"/>
                  </a:cubicBezTo>
                  <a:close/>
                  <a:moveTo>
                    <a:pt x="141" y="283"/>
                  </a:moveTo>
                  <a:cubicBezTo>
                    <a:pt x="63" y="283"/>
                    <a:pt x="0" y="220"/>
                    <a:pt x="0" y="142"/>
                  </a:cubicBezTo>
                  <a:cubicBezTo>
                    <a:pt x="0" y="63"/>
                    <a:pt x="63" y="0"/>
                    <a:pt x="141" y="0"/>
                  </a:cubicBezTo>
                  <a:cubicBezTo>
                    <a:pt x="220" y="0"/>
                    <a:pt x="283" y="63"/>
                    <a:pt x="283" y="142"/>
                  </a:cubicBezTo>
                  <a:cubicBezTo>
                    <a:pt x="283" y="220"/>
                    <a:pt x="220" y="283"/>
                    <a:pt x="141" y="2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sp>
        <p:nvSpPr>
          <p:cNvPr id="674" name="Google Shape;674;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5909687" y="5248134"/>
            <a:ext cx="793264" cy="355385"/>
          </a:xfrm>
          <a:custGeom>
            <a:avLst/>
            <a:gdLst/>
            <a:ahLst/>
            <a:cxnLst/>
            <a:rect l="l" t="t" r="r" b="b"/>
            <a:pathLst>
              <a:path w="793264" h="355385" extrusionOk="0">
                <a:moveTo>
                  <a:pt x="0" y="355385"/>
                </a:moveTo>
                <a:cubicBezTo>
                  <a:pt x="248389" y="203968"/>
                  <a:pt x="514923" y="84560"/>
                  <a:pt x="793264" y="0"/>
                </a:cubicBezTo>
                <a:lnTo>
                  <a:pt x="0" y="355385"/>
                </a:lnTo>
                <a:close/>
              </a:path>
              <a:path w="793264" h="355385" fill="none" extrusionOk="0">
                <a:moveTo>
                  <a:pt x="0" y="355385"/>
                </a:moveTo>
                <a:cubicBezTo>
                  <a:pt x="248389" y="203968"/>
                  <a:pt x="514923" y="84560"/>
                  <a:pt x="793264" y="0"/>
                </a:cubicBezTo>
              </a:path>
            </a:pathLst>
          </a:custGeom>
          <a:noFill/>
          <a:ln w="254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75" name="Google Shape;675;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5090999" y="3627525"/>
            <a:ext cx="1611467" cy="632996"/>
          </a:xfrm>
          <a:custGeom>
            <a:avLst/>
            <a:gdLst/>
            <a:ahLst/>
            <a:cxnLst/>
            <a:rect l="l" t="t" r="r" b="b"/>
            <a:pathLst>
              <a:path w="1611467" h="632996" extrusionOk="0">
                <a:moveTo>
                  <a:pt x="0" y="632996"/>
                </a:moveTo>
                <a:cubicBezTo>
                  <a:pt x="496482" y="330342"/>
                  <a:pt x="1041731" y="116164"/>
                  <a:pt x="1611467" y="0"/>
                </a:cubicBezTo>
                <a:lnTo>
                  <a:pt x="0" y="632996"/>
                </a:lnTo>
                <a:close/>
              </a:path>
              <a:path w="1611467" h="632996" fill="none" extrusionOk="0">
                <a:moveTo>
                  <a:pt x="0" y="632996"/>
                </a:moveTo>
                <a:cubicBezTo>
                  <a:pt x="496482" y="330342"/>
                  <a:pt x="1041731" y="116164"/>
                  <a:pt x="1611467" y="0"/>
                </a:cubicBezTo>
              </a:path>
            </a:pathLst>
          </a:custGeom>
          <a:noFill/>
          <a:ln w="254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76" name="Google Shape;676;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4273868" y="2036882"/>
            <a:ext cx="2405033" cy="883193"/>
          </a:xfrm>
          <a:custGeom>
            <a:avLst/>
            <a:gdLst/>
            <a:ahLst/>
            <a:cxnLst/>
            <a:rect l="l" t="t" r="r" b="b"/>
            <a:pathLst>
              <a:path w="2405033" h="883193" extrusionOk="0">
                <a:moveTo>
                  <a:pt x="0" y="883193"/>
                </a:moveTo>
                <a:cubicBezTo>
                  <a:pt x="736227" y="434391"/>
                  <a:pt x="1553324" y="134331"/>
                  <a:pt x="2405033" y="0"/>
                </a:cubicBezTo>
                <a:lnTo>
                  <a:pt x="0" y="883193"/>
                </a:lnTo>
                <a:close/>
              </a:path>
              <a:path w="2405033" h="883193" fill="none" extrusionOk="0">
                <a:moveTo>
                  <a:pt x="0" y="883193"/>
                </a:moveTo>
                <a:cubicBezTo>
                  <a:pt x="736227" y="434391"/>
                  <a:pt x="1553324" y="134331"/>
                  <a:pt x="2405033" y="0"/>
                </a:cubicBezTo>
              </a:path>
            </a:pathLst>
          </a:custGeom>
          <a:noFill/>
          <a:ln w="254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77" name="Google Shape;677;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386923"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Conclusion</a:t>
            </a:r>
            <a:endParaRPr sz="4000" b="0" i="0" u="none" strike="noStrike" cap="none">
              <a:solidFill>
                <a:schemeClr val="dk2"/>
              </a:solidFill>
              <a:latin typeface="Microsoft Yahei"/>
              <a:ea typeface="Microsoft Yahei"/>
              <a:cs typeface="Microsoft Yahei"/>
              <a:sym typeface="Microsoft Yahei"/>
            </a:endParaRPr>
          </a:p>
        </p:txBody>
      </p:sp>
      <p:cxnSp>
        <p:nvCxnSpPr>
          <p:cNvPr id="678" name="Google Shape;678;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023" y="1055011"/>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679" name="Google Shape;679;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3158593" y="2003387"/>
            <a:ext cx="271180" cy="297288"/>
          </a:xfrm>
          <a:custGeom>
            <a:avLst/>
            <a:gdLst/>
            <a:ahLst/>
            <a:cxnLst/>
            <a:rect l="l" t="t" r="r" b="b"/>
            <a:pathLst>
              <a:path w="244844" h="151986" extrusionOk="0">
                <a:moveTo>
                  <a:pt x="122422" y="0"/>
                </a:moveTo>
                <a:lnTo>
                  <a:pt x="244844" y="122422"/>
                </a:lnTo>
                <a:lnTo>
                  <a:pt x="215280" y="151986"/>
                </a:lnTo>
                <a:lnTo>
                  <a:pt x="122422" y="59128"/>
                </a:lnTo>
                <a:lnTo>
                  <a:pt x="29564" y="151986"/>
                </a:lnTo>
                <a:lnTo>
                  <a:pt x="0" y="122422"/>
                </a:lnTo>
                <a:close/>
              </a:path>
            </a:pathLst>
          </a:custGeom>
          <a:gradFill>
            <a:gsLst>
              <a:gs pos="0">
                <a:srgbClr val="FFFFFF">
                  <a:alpha val="0"/>
                </a:srgbClr>
              </a:gs>
              <a:gs pos="25000">
                <a:srgbClr val="FFFFFF">
                  <a:alpha val="0"/>
                </a:srgbClr>
              </a:gs>
              <a:gs pos="85000">
                <a:srgbClr val="FFFFFF">
                  <a:alpha val="74509"/>
                </a:srgbClr>
              </a:gs>
              <a:gs pos="100000">
                <a:srgbClr val="FFFFFF">
                  <a:alpha val="74509"/>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680" name="Google Shape;680;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flipH="1">
            <a:off x="824857" y="5554218"/>
            <a:ext cx="147787" cy="261402"/>
          </a:xfrm>
          <a:prstGeom prst="straightConnector1">
            <a:avLst/>
          </a:prstGeom>
          <a:noFill/>
          <a:ln w="19050" cap="flat" cmpd="sng">
            <a:solidFill>
              <a:srgbClr val="D8D8D8"/>
            </a:solidFill>
            <a:prstDash val="solid"/>
            <a:miter lim="800000"/>
            <a:headEnd type="none" w="sm" len="sm"/>
            <a:tailEnd type="none" w="sm" len="sm"/>
          </a:ln>
        </p:spPr>
      </p:cxnSp>
      <p:cxnSp>
        <p:nvCxnSpPr>
          <p:cNvPr id="681" name="Google Shape;681;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35769" y="6263758"/>
            <a:ext cx="140495" cy="0"/>
          </a:xfrm>
          <a:prstGeom prst="straightConnector1">
            <a:avLst/>
          </a:prstGeom>
          <a:noFill/>
          <a:ln w="19050" cap="flat" cmpd="sng">
            <a:solidFill>
              <a:srgbClr val="D8D8D8"/>
            </a:solidFill>
            <a:prstDash val="solid"/>
            <a:miter lim="800000"/>
            <a:headEnd type="none" w="sm" len="sm"/>
            <a:tailEnd type="none" w="sm" len="sm"/>
          </a:ln>
        </p:spPr>
      </p:cxnSp>
      <p:sp>
        <p:nvSpPr>
          <p:cNvPr id="682" name="Google Shape;682;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3642302">
            <a:off x="605773" y="6123706"/>
            <a:ext cx="71441" cy="71441"/>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83" name="Google Shape;683;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3642302">
            <a:off x="673140" y="6003635"/>
            <a:ext cx="71441" cy="71441"/>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84" name="Google Shape;684;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3642302">
            <a:off x="740507" y="5883564"/>
            <a:ext cx="71441" cy="71441"/>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185258" y="319242"/>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Conclusion</a:t>
            </a:r>
            <a:endParaRPr sz="4000">
              <a:solidFill>
                <a:schemeClr val="dk2"/>
              </a:solidFill>
              <a:latin typeface="Microsoft Yahei"/>
              <a:ea typeface="Microsoft Yahei"/>
              <a:cs typeface="Microsoft Yahei"/>
              <a:sym typeface="Microsoft Yahei"/>
            </a:endParaRPr>
          </a:p>
        </p:txBody>
      </p:sp>
      <p:cxnSp>
        <p:nvCxnSpPr>
          <p:cNvPr id="621" name="Google Shape;621;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4076" y="1027252"/>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622" name="Google Shape;622;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6375"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23" name="Google Shape;623;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3008" y="6465651"/>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24" name="Google Shape;624;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9641"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625" name="Google Shape;625;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61444" y="6516667"/>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626" name="Google Shape;626;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90323" y="6516667"/>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627" name="Google Shape;627;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6535" y="6465651"/>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628" name="Google Shape;628;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4476" y="6469828"/>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pic>
        <p:nvPicPr>
          <p:cNvPr id="5" name="图片 4">
            <a:extLst>
              <a:ext uri="{FF2B5EF4-FFF2-40B4-BE49-F238E27FC236}">
                <a16:creationId xmlns:a16="http://schemas.microsoft.com/office/drawing/2014/main" id="{C1A1D8E4-62B5-D11E-3313-4BEF07A21292}"/>
              </a:ext>
            </a:extLst>
          </p:cNvPr>
          <p:cNvPicPr>
            <a:picLocks noChangeAspect="1"/>
          </p:cNvPicPr>
          <p:nvPr/>
        </p:nvPicPr>
        <p:blipFill rotWithShape="1">
          <a:blip r:embed="rId3"/>
          <a:srcRect l="9416" t="5577" r="2340" b="5579"/>
          <a:stretch/>
        </p:blipFill>
        <p:spPr>
          <a:xfrm>
            <a:off x="156000" y="1308090"/>
            <a:ext cx="11880000" cy="3588235"/>
          </a:xfrm>
          <a:prstGeom prst="rect">
            <a:avLst/>
          </a:prstGeom>
        </p:spPr>
      </p:pic>
      <p:sp>
        <p:nvSpPr>
          <p:cNvPr id="6" name="Google Shape;501;g17c1caf5870_1_229">
            <a:extLst>
              <a:ext uri="{FF2B5EF4-FFF2-40B4-BE49-F238E27FC236}">
                <a16:creationId xmlns:a16="http://schemas.microsoft.com/office/drawing/2014/main" id="{9DECB8F3-9FD0-E75B-DFA0-63873B770716}"/>
              </a:ext>
            </a:extLst>
          </p:cNvPr>
          <p:cNvSpPr txBox="1"/>
          <p:nvPr/>
        </p:nvSpPr>
        <p:spPr>
          <a:xfrm>
            <a:off x="230442" y="4822154"/>
            <a:ext cx="10881300" cy="1585019"/>
          </a:xfrm>
          <a:prstGeom prst="rect">
            <a:avLst/>
          </a:prstGeom>
          <a:noFill/>
          <a:ln>
            <a:noFill/>
          </a:ln>
        </p:spPr>
        <p:txBody>
          <a:bodyPr spcFirstLastPara="1" wrap="square" lIns="91425" tIns="91425" rIns="91425" bIns="91425" anchor="t" anchorCtr="0">
            <a:spAutoFit/>
          </a:bodyPr>
          <a:lstStyle/>
          <a:p>
            <a:pPr marL="133350" lvl="0" algn="l" rtl="0">
              <a:lnSpc>
                <a:spcPct val="130000"/>
              </a:lnSpc>
              <a:spcBef>
                <a:spcPts val="0"/>
              </a:spcBef>
              <a:spcAft>
                <a:spcPts val="0"/>
              </a:spcAft>
              <a:buClr>
                <a:srgbClr val="212121"/>
              </a:buClr>
              <a:buSzPts val="1500"/>
            </a:pPr>
            <a:r>
              <a:rPr lang="en-US" altLang="zh-CN" b="0" i="0" dirty="0">
                <a:solidFill>
                  <a:srgbClr val="212121"/>
                </a:solidFill>
                <a:effectLst/>
                <a:latin typeface="Roboto" panose="02000000000000000000" pitchFamily="2" charset="0"/>
              </a:rPr>
              <a:t>Based on Shanghai Garbage Classification System, we propose our solution to help citizens to obtain the accurate trash type based on the images so that the difficulty of protecting environment is lower. We Fetch the images of garbage by designing our </a:t>
            </a:r>
            <a:r>
              <a:rPr lang="en-US" altLang="zh-CN" b="1" i="0" dirty="0">
                <a:solidFill>
                  <a:srgbClr val="212121"/>
                </a:solidFill>
                <a:effectLst/>
                <a:latin typeface="Roboto" panose="02000000000000000000" pitchFamily="2" charset="0"/>
              </a:rPr>
              <a:t>scrawler</a:t>
            </a:r>
            <a:r>
              <a:rPr lang="en-US" altLang="zh-CN" b="0" i="0" dirty="0">
                <a:solidFill>
                  <a:srgbClr val="212121"/>
                </a:solidFill>
                <a:effectLst/>
                <a:latin typeface="Roboto" panose="02000000000000000000" pitchFamily="2" charset="0"/>
              </a:rPr>
              <a:t> and modify their labels like Recyclable - Glasses to adapt our multi-class garbage classification model. And some data pre-preprocessing technologies, such as </a:t>
            </a:r>
            <a:r>
              <a:rPr lang="en-US" altLang="zh-CN" b="1" i="0" dirty="0" err="1">
                <a:solidFill>
                  <a:srgbClr val="212121"/>
                </a:solidFill>
                <a:effectLst/>
                <a:latin typeface="Roboto" panose="02000000000000000000" pitchFamily="2" charset="0"/>
              </a:rPr>
              <a:t>Kmeans</a:t>
            </a:r>
            <a:r>
              <a:rPr lang="en-US" altLang="zh-CN" b="0" i="0" dirty="0">
                <a:solidFill>
                  <a:srgbClr val="212121"/>
                </a:solidFill>
                <a:effectLst/>
                <a:latin typeface="Roboto" panose="02000000000000000000" pitchFamily="2" charset="0"/>
              </a:rPr>
              <a:t>, </a:t>
            </a:r>
            <a:r>
              <a:rPr lang="en-US" altLang="zh-CN" b="1" i="0" dirty="0">
                <a:solidFill>
                  <a:srgbClr val="212121"/>
                </a:solidFill>
                <a:effectLst/>
                <a:latin typeface="Roboto" panose="02000000000000000000" pitchFamily="2" charset="0"/>
              </a:rPr>
              <a:t>Geometric Smote</a:t>
            </a:r>
            <a:r>
              <a:rPr lang="en-US" altLang="zh-CN" b="0" i="0" dirty="0">
                <a:solidFill>
                  <a:srgbClr val="212121"/>
                </a:solidFill>
                <a:effectLst/>
                <a:latin typeface="Roboto" panose="02000000000000000000" pitchFamily="2" charset="0"/>
              </a:rPr>
              <a:t>, etc., are used in our research. Based on the optimal model among </a:t>
            </a:r>
            <a:r>
              <a:rPr lang="en-US" altLang="zh-CN" b="1" i="0" dirty="0">
                <a:solidFill>
                  <a:srgbClr val="212121"/>
                </a:solidFill>
                <a:effectLst/>
                <a:latin typeface="Roboto" panose="02000000000000000000" pitchFamily="2" charset="0"/>
              </a:rPr>
              <a:t>MLP, CNN, and ANN</a:t>
            </a:r>
            <a:r>
              <a:rPr lang="en-US" altLang="zh-CN" b="0" i="0" dirty="0">
                <a:solidFill>
                  <a:srgbClr val="212121"/>
                </a:solidFill>
                <a:effectLst/>
                <a:latin typeface="Roboto" panose="02000000000000000000" pitchFamily="2" charset="0"/>
              </a:rPr>
              <a:t>, users can get quick and accurate judgments on the waste types, improving the garbage classification quality.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745f6b6926_1_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386923"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References</a:t>
            </a:r>
            <a:endParaRPr sz="4000" b="0" i="0" u="none" strike="noStrike" cap="none">
              <a:solidFill>
                <a:schemeClr val="dk2"/>
              </a:solidFill>
              <a:latin typeface="Microsoft Yahei"/>
              <a:ea typeface="Microsoft Yahei"/>
              <a:cs typeface="Microsoft Yahei"/>
              <a:sym typeface="Microsoft Yahei"/>
            </a:endParaRPr>
          </a:p>
        </p:txBody>
      </p:sp>
      <p:cxnSp>
        <p:nvCxnSpPr>
          <p:cNvPr id="690" name="Google Shape;690;g1745f6b6926_1_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12323" y="1039561"/>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691" name="Google Shape;691;g1745f6b6926_1_97"/>
          <p:cNvSpPr txBox="1"/>
          <p:nvPr/>
        </p:nvSpPr>
        <p:spPr>
          <a:xfrm>
            <a:off x="512325" y="1390125"/>
            <a:ext cx="11133900" cy="1391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[1] </a:t>
            </a:r>
            <a:r>
              <a:rPr lang="en-US">
                <a:solidFill>
                  <a:srgbClr val="222222"/>
                </a:solidFill>
                <a:highlight>
                  <a:srgbClr val="FFFFFF"/>
                </a:highlight>
              </a:rPr>
              <a:t>GarbageNet: A Unified Learning Framework for Robust Garbage Classification</a:t>
            </a:r>
            <a:endParaRPr sz="1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[2] </a:t>
            </a:r>
            <a:r>
              <a:rPr lang="en-US">
                <a:solidFill>
                  <a:srgbClr val="222222"/>
                </a:solidFill>
                <a:highlight>
                  <a:srgbClr val="FFFFFF"/>
                </a:highlight>
              </a:rPr>
              <a:t>Layer-Wise Weight Decay for Deep Neural Networks</a:t>
            </a:r>
            <a:endParaRPr>
              <a:solidFill>
                <a:srgbClr val="222222"/>
              </a:solidFill>
              <a:highlight>
                <a:srgbClr val="FFFFFF"/>
              </a:highlight>
            </a:endParaRPr>
          </a:p>
          <a:p>
            <a:pPr marL="0" marR="0" lvl="0" indent="0" algn="just" rtl="0">
              <a:lnSpc>
                <a:spcPct val="115000"/>
              </a:lnSpc>
              <a:spcBef>
                <a:spcPts val="0"/>
              </a:spcBef>
              <a:spcAft>
                <a:spcPts val="0"/>
              </a:spcAft>
              <a:buClr>
                <a:srgbClr val="000000"/>
              </a:buClr>
              <a:buSzPts val="1400"/>
              <a:buFont typeface="Arial"/>
              <a:buNone/>
            </a:pPr>
            <a:r>
              <a:rPr lang="en-US">
                <a:solidFill>
                  <a:srgbClr val="222222"/>
                </a:solidFill>
                <a:highlight>
                  <a:srgbClr val="FFFFFF"/>
                </a:highlight>
              </a:rPr>
              <a:t>[3] Airblast prediction through a hybrid genetic algorithm-ANN model</a:t>
            </a:r>
            <a:endParaRPr>
              <a:solidFill>
                <a:srgbClr val="222222"/>
              </a:solidFill>
              <a:highlight>
                <a:srgbClr val="FFFFFF"/>
              </a:highlight>
            </a:endParaRPr>
          </a:p>
          <a:p>
            <a:pPr marL="0" marR="0" lvl="0" indent="0" algn="just" rtl="0">
              <a:lnSpc>
                <a:spcPct val="115000"/>
              </a:lnSpc>
              <a:spcBef>
                <a:spcPts val="0"/>
              </a:spcBef>
              <a:spcAft>
                <a:spcPts val="0"/>
              </a:spcAft>
              <a:buClr>
                <a:srgbClr val="000000"/>
              </a:buClr>
              <a:buSzPts val="1400"/>
              <a:buFont typeface="Arial"/>
              <a:buNone/>
            </a:pPr>
            <a:r>
              <a:rPr lang="en-US">
                <a:solidFill>
                  <a:srgbClr val="222222"/>
                </a:solidFill>
                <a:highlight>
                  <a:srgbClr val="FFFFFF"/>
                </a:highlight>
              </a:rPr>
              <a:t>[4] A Deep Learning Approach for Automated Diagnosis and Multi-Class Classification of Alzheimer’s Disease Stages Using Resting-State fMRI and Residual Neural Networks</a:t>
            </a:r>
            <a:endParaRPr>
              <a:solidFill>
                <a:srgbClr val="222222"/>
              </a:solidFill>
              <a:highlight>
                <a:srgbClr val="FFFFFF"/>
              </a:high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0" y="-18415"/>
            <a:ext cx="12192000" cy="6858000"/>
          </a:xfrm>
          <a:custGeom>
            <a:avLst/>
            <a:gdLst/>
            <a:ahLst/>
            <a:cxnLst/>
            <a:rect l="l" t="t" r="r" b="b"/>
            <a:pathLst>
              <a:path w="12192000" h="6858000" extrusionOk="0">
                <a:moveTo>
                  <a:pt x="330200" y="1567544"/>
                </a:moveTo>
                <a:lnTo>
                  <a:pt x="330200" y="5290458"/>
                </a:lnTo>
                <a:lnTo>
                  <a:pt x="11861800" y="5290458"/>
                </a:lnTo>
                <a:lnTo>
                  <a:pt x="11861800" y="1567544"/>
                </a:lnTo>
                <a:close/>
                <a:moveTo>
                  <a:pt x="0" y="0"/>
                </a:moveTo>
                <a:lnTo>
                  <a:pt x="12192000" y="0"/>
                </a:lnTo>
                <a:lnTo>
                  <a:pt x="12192000"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97" name="Google Shape;697;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56268" y="2383215"/>
            <a:ext cx="42036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n-US" sz="8800" b="0" i="0" u="none" strike="noStrike" cap="none">
                <a:solidFill>
                  <a:schemeClr val="accent2"/>
                </a:solidFill>
                <a:latin typeface="Microsoft Yahei"/>
                <a:ea typeface="Microsoft Yahei"/>
                <a:cs typeface="Microsoft Yahei"/>
                <a:sym typeface="Microsoft Yahei"/>
              </a:rPr>
              <a:t>Thank</a:t>
            </a:r>
            <a:r>
              <a:rPr lang="en-US" sz="8800" b="0" i="0" u="none" strike="noStrike" cap="none">
                <a:solidFill>
                  <a:schemeClr val="accent1"/>
                </a:solidFill>
                <a:latin typeface="Microsoft Yahei"/>
                <a:ea typeface="Microsoft Yahei"/>
                <a:cs typeface="Microsoft Yahei"/>
                <a:sym typeface="Microsoft Yahei"/>
              </a:rPr>
              <a:t>s</a:t>
            </a:r>
            <a:endParaRPr sz="8800" b="0" i="0" u="none" strike="noStrike" cap="none">
              <a:solidFill>
                <a:schemeClr val="accent1"/>
              </a:solidFill>
              <a:latin typeface="Microsoft Yahei"/>
              <a:ea typeface="Microsoft Yahei"/>
              <a:cs typeface="Microsoft Yahei"/>
              <a:sym typeface="Microsoft Yahei"/>
            </a:endParaRPr>
          </a:p>
        </p:txBody>
      </p:sp>
      <p:sp>
        <p:nvSpPr>
          <p:cNvPr id="698" name="Google Shape;698;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63893" y="3830124"/>
            <a:ext cx="5156200"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Microsoft Yahei"/>
                <a:ea typeface="Microsoft Yahei"/>
                <a:cs typeface="Microsoft Yahei"/>
                <a:sym typeface="Microsoft Yahei"/>
              </a:rPr>
              <a:t>For you watching</a:t>
            </a:r>
            <a:endParaRPr sz="1800" b="0" i="0" u="none" strike="noStrike" cap="none">
              <a:solidFill>
                <a:srgbClr val="7F7F7F"/>
              </a:solidFill>
              <a:latin typeface="Microsoft Yahei"/>
              <a:ea typeface="Microsoft Yahei"/>
              <a:cs typeface="Microsoft Yahei"/>
              <a:sym typeface="Microsoft Yahei"/>
            </a:endParaRPr>
          </a:p>
        </p:txBody>
      </p:sp>
      <p:sp>
        <p:nvSpPr>
          <p:cNvPr id="699" name="Google Shape;699;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0957487" y="3117197"/>
            <a:ext cx="586667" cy="58666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700" name="Google Shape;700;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63600" y="1901371"/>
            <a:ext cx="723900" cy="0"/>
          </a:xfrm>
          <a:prstGeom prst="straightConnector1">
            <a:avLst/>
          </a:prstGeom>
          <a:noFill/>
          <a:ln w="25400" cap="flat" cmpd="sng">
            <a:solidFill>
              <a:srgbClr val="BFBFBF"/>
            </a:solidFill>
            <a:prstDash val="solid"/>
            <a:miter lim="800000"/>
            <a:headEnd type="none" w="sm" len="sm"/>
            <a:tailEnd type="none" w="sm" len="sm"/>
          </a:ln>
        </p:spPr>
      </p:cxnSp>
      <p:sp>
        <p:nvSpPr>
          <p:cNvPr id="701" name="Google Shape;701;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544155" y="4588313"/>
            <a:ext cx="102032" cy="102034"/>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02" name="Google Shape;702;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544155" y="4784946"/>
            <a:ext cx="102032" cy="102034"/>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03" name="Google Shape;703;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544155" y="4981579"/>
            <a:ext cx="102032" cy="10203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04" name="Google Shape;704;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7307580" y="6442036"/>
            <a:ext cx="4554220" cy="24622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sz="1000" b="0" i="1" u="none" strike="noStrike" cap="none" dirty="0">
                <a:solidFill>
                  <a:srgbClr val="A5A5A5"/>
                </a:solidFill>
                <a:latin typeface="Microsoft Yahei"/>
                <a:ea typeface="Microsoft Yahei"/>
                <a:cs typeface="Microsoft Yahei"/>
                <a:sym typeface="Microsoft Yahei"/>
              </a:rPr>
              <a:t>CS5242 </a:t>
            </a:r>
            <a:r>
              <a:rPr lang="en-US" altLang="zh-CN" sz="1000" b="0" i="1" u="none" strike="noStrike" cap="none" dirty="0">
                <a:solidFill>
                  <a:srgbClr val="A5A5A5"/>
                </a:solidFill>
                <a:latin typeface="Microsoft Yahei"/>
                <a:ea typeface="Microsoft Yahei"/>
                <a:cs typeface="Microsoft Yahei"/>
                <a:sym typeface="Microsoft Yahei"/>
              </a:rPr>
              <a:t>Group27</a:t>
            </a:r>
            <a:endParaRPr sz="1000" b="0" i="1" u="none" strike="noStrike" cap="none" dirty="0">
              <a:solidFill>
                <a:srgbClr val="A5A5A5"/>
              </a:solidFill>
              <a:latin typeface="Microsoft Yahei"/>
              <a:ea typeface="Microsoft Yahei"/>
              <a:cs typeface="Microsoft Yahei"/>
              <a:sym typeface="Microsoft Yahei"/>
            </a:endParaRPr>
          </a:p>
        </p:txBody>
      </p:sp>
      <p:cxnSp>
        <p:nvCxnSpPr>
          <p:cNvPr id="705" name="Google Shape;705;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330200" y="6565146"/>
            <a:ext cx="5970588" cy="0"/>
          </a:xfrm>
          <a:prstGeom prst="straightConnector1">
            <a:avLst/>
          </a:prstGeom>
          <a:noFill/>
          <a:ln w="12700" cap="flat" cmpd="sng">
            <a:solidFill>
              <a:srgbClr val="D8D8D8"/>
            </a:solidFill>
            <a:prstDash val="solid"/>
            <a:miter lim="800000"/>
            <a:headEnd type="none" w="sm" len="sm"/>
            <a:tailEnd type="none" w="sm" len="sm"/>
          </a:ln>
        </p:spPr>
      </p:cxnSp>
      <p:cxnSp>
        <p:nvCxnSpPr>
          <p:cNvPr id="706" name="Google Shape;706;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flipH="1">
            <a:off x="6429376" y="6512719"/>
            <a:ext cx="34070" cy="94578"/>
          </a:xfrm>
          <a:prstGeom prst="straightConnector1">
            <a:avLst/>
          </a:prstGeom>
          <a:noFill/>
          <a:ln w="12700" cap="flat" cmpd="sng">
            <a:solidFill>
              <a:srgbClr val="D8D8D8"/>
            </a:solidFill>
            <a:prstDash val="solid"/>
            <a:miter lim="800000"/>
            <a:headEnd type="none" w="sm" len="sm"/>
            <a:tailEnd type="none" w="sm" len="sm"/>
          </a:ln>
        </p:spPr>
      </p:cxnSp>
      <p:cxnSp>
        <p:nvCxnSpPr>
          <p:cNvPr id="707" name="Google Shape;707;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6588369" y="6565146"/>
            <a:ext cx="4084800" cy="27300"/>
          </a:xfrm>
          <a:prstGeom prst="straightConnector1">
            <a:avLst/>
          </a:prstGeom>
          <a:noFill/>
          <a:ln w="12700" cap="flat" cmpd="sng">
            <a:solidFill>
              <a:srgbClr val="D8D8D8"/>
            </a:solidFill>
            <a:prstDash val="solid"/>
            <a:miter lim="800000"/>
            <a:headEnd type="none" w="sm" len="sm"/>
            <a:tailEnd type="none" w="sm" len="sm"/>
          </a:ln>
        </p:spPr>
      </p:cxnSp>
      <p:sp>
        <p:nvSpPr>
          <p:cNvPr id="708" name="Google Shape;708;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2700000">
            <a:off x="807894" y="317389"/>
            <a:ext cx="249181" cy="249181"/>
          </a:xfrm>
          <a:prstGeom prst="diamond">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09" name="Google Shape;709;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2700000">
            <a:off x="392555" y="317389"/>
            <a:ext cx="249181" cy="249181"/>
          </a:xfrm>
          <a:prstGeom prst="diamond">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710" name="Google Shape;710;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flipH="1">
            <a:off x="688769" y="372971"/>
            <a:ext cx="76637" cy="132739"/>
          </a:xfrm>
          <a:prstGeom prst="straightConnector1">
            <a:avLst/>
          </a:prstGeom>
          <a:noFill/>
          <a:ln w="25400" cap="flat" cmpd="sng">
            <a:solidFill>
              <a:srgbClr val="D8D8D8"/>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Introduction</a:t>
            </a:r>
            <a:endParaRPr sz="5400" b="0" i="0" u="none" strike="noStrike" cap="none">
              <a:solidFill>
                <a:schemeClr val="dk2"/>
              </a:solidFill>
              <a:latin typeface="Microsoft Yahei"/>
              <a:ea typeface="Microsoft Yahei"/>
              <a:cs typeface="Microsoft Yahei"/>
              <a:sym typeface="Microsoft Yahei"/>
            </a:endParaRPr>
          </a:p>
        </p:txBody>
      </p:sp>
      <p:sp>
        <p:nvSpPr>
          <p:cNvPr id="131" name="Google Shape;131;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98"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01</a:t>
            </a:r>
            <a:endParaRPr sz="5400" b="0" i="0" u="none" strike="noStrike" cap="none">
              <a:solidFill>
                <a:schemeClr val="dk2"/>
              </a:solidFill>
              <a:latin typeface="Microsoft Yahei"/>
              <a:ea typeface="Microsoft Yahei"/>
              <a:cs typeface="Microsoft Yahei"/>
              <a:sym typeface="Microsoft Yahei"/>
            </a:endParaRPr>
          </a:p>
        </p:txBody>
      </p:sp>
      <p:cxnSp>
        <p:nvCxnSpPr>
          <p:cNvPr id="132" name="Google Shape;132;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133" name="Google Shape;133;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98" cy="1316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4" name="Google Shape;134;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4097" y="2057400"/>
            <a:ext cx="977899" cy="279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5" name="Google Shape;135;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75" cy="1428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6" name="Google Shape;136;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75" cy="142875"/>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7" name="Google Shape;137;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75" cy="14287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8" name="Google Shape;138;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75" cy="142875"/>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9" name="Google Shape;139;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75" cy="142875"/>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40" name="Google Shape;140;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838" y="2878137"/>
            <a:ext cx="648776" cy="0"/>
          </a:xfrm>
          <a:prstGeom prst="straightConnector1">
            <a:avLst/>
          </a:prstGeom>
          <a:noFill/>
          <a:ln w="25400" cap="flat" cmpd="sng">
            <a:solidFill>
              <a:srgbClr val="D8D8D8"/>
            </a:solidFill>
            <a:prstDash val="solid"/>
            <a:miter lim="800000"/>
            <a:headEnd type="none" w="sm" len="sm"/>
            <a:tailEnd type="none" w="sm" len="sm"/>
          </a:ln>
        </p:spPr>
      </p:cxnSp>
      <p:grpSp>
        <p:nvGrpSpPr>
          <p:cNvPr id="141" name="Google Shape;141;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2934" y="4361815"/>
            <a:ext cx="537367" cy="537367"/>
            <a:chOff x="9287742" y="4931641"/>
            <a:chExt cx="669059" cy="669059"/>
          </a:xfrm>
        </p:grpSpPr>
        <p:sp>
          <p:nvSpPr>
            <p:cNvPr id="142" name="Google Shape;142;p3"/>
            <p:cNvSpPr/>
            <p:nvPr/>
          </p:nvSpPr>
          <p:spPr>
            <a:xfrm>
              <a:off x="9287742" y="4931641"/>
              <a:ext cx="669059" cy="6690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43" name="Google Shape;143;p3"/>
            <p:cNvSpPr/>
            <p:nvPr/>
          </p:nvSpPr>
          <p:spPr>
            <a:xfrm rot="10800000" flipH="1">
              <a:off x="9541743" y="5160172"/>
              <a:ext cx="161058" cy="138844"/>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44" name="Google Shape;144;p3"/>
            <p:cNvCxnSpPr/>
            <p:nvPr/>
          </p:nvCxnSpPr>
          <p:spPr>
            <a:xfrm>
              <a:off x="9556787" y="5407536"/>
              <a:ext cx="130969" cy="0"/>
            </a:xfrm>
            <a:prstGeom prst="straightConnector1">
              <a:avLst/>
            </a:prstGeom>
            <a:noFill/>
            <a:ln w="28575" cap="flat" cmpd="sng">
              <a:solidFill>
                <a:schemeClr val="lt1">
                  <a:alpha val="22352"/>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246434" y="308456"/>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Introduction</a:t>
            </a:r>
            <a:endParaRPr sz="4000" b="0" i="0" u="none" strike="noStrike" cap="none">
              <a:solidFill>
                <a:schemeClr val="dk2"/>
              </a:solidFill>
              <a:latin typeface="Microsoft Yahei"/>
              <a:ea typeface="Microsoft Yahei"/>
              <a:cs typeface="Microsoft Yahei"/>
              <a:sym typeface="Microsoft Yahei"/>
            </a:endParaRPr>
          </a:p>
        </p:txBody>
      </p:sp>
      <p:cxnSp>
        <p:nvCxnSpPr>
          <p:cNvPr id="150" name="Google Shape;150;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845252" y="1136175"/>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151" name="Google Shape;151;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4575"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52" name="Google Shape;152;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1208" y="6187626"/>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53" name="Google Shape;153;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7841"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54" name="Google Shape;154;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59644" y="6238642"/>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155" name="Google Shape;155;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88523" y="6238642"/>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156" name="Google Shape;156;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4735" y="6187626"/>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157" name="Google Shape;157;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2676" y="6191803"/>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58" name="Google Shape;158;p4"/>
          <p:cNvSpPr txBox="1"/>
          <p:nvPr/>
        </p:nvSpPr>
        <p:spPr>
          <a:xfrm>
            <a:off x="161925" y="1458675"/>
            <a:ext cx="11868300" cy="180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500">
                <a:solidFill>
                  <a:srgbClr val="212121"/>
                </a:solidFill>
                <a:highlight>
                  <a:srgbClr val="FFFFFF"/>
                </a:highlight>
              </a:rPr>
              <a:t>An inevitable consequence of intense human activities is the rapid increase in the amount of waste that is produced, and it is the way these waste are handled, stored, collected, and disposed of, which can pose risks to the environment and to public health. At the heart of waste disposal is reasonable waste classification. </a:t>
            </a:r>
            <a:r>
              <a:rPr lang="en-US" sz="1500" b="1">
                <a:solidFill>
                  <a:srgbClr val="212121"/>
                </a:solidFill>
                <a:highlight>
                  <a:srgbClr val="FFFFFF"/>
                </a:highlight>
              </a:rPr>
              <a:t>①Although different countries/cities may have proposed the details for garbage classification, it is not realistic for people to classify them without intelligent tools. </a:t>
            </a:r>
            <a:r>
              <a:rPr lang="en-US" sz="1500">
                <a:solidFill>
                  <a:srgbClr val="212121"/>
                </a:solidFill>
                <a:highlight>
                  <a:srgbClr val="FFFFFF"/>
                </a:highlight>
              </a:rPr>
              <a:t>As an increasingly detailed understanding of the different degrees of environmental, social, and economic risks associated with managing various types of ‘waste’ has developed, a variety of systems have been established to differentiate between materials. </a:t>
            </a:r>
            <a:r>
              <a:rPr lang="en-US" sz="1500" b="1">
                <a:solidFill>
                  <a:srgbClr val="212121"/>
                </a:solidFill>
                <a:highlight>
                  <a:srgbClr val="FFFFFF"/>
                </a:highlight>
              </a:rPr>
              <a:t>②However, most available systems do not accept pictures as input, which makes it difficult for citizens to inquire about waste types.</a:t>
            </a:r>
            <a:endParaRPr sz="1500">
              <a:solidFill>
                <a:srgbClr val="212121"/>
              </a:solidFill>
              <a:highlight>
                <a:srgbClr val="FFFFFF"/>
              </a:highlight>
            </a:endParaRPr>
          </a:p>
        </p:txBody>
      </p:sp>
      <p:sp>
        <p:nvSpPr>
          <p:cNvPr id="159" name="Google Shape;159;p4"/>
          <p:cNvSpPr txBox="1"/>
          <p:nvPr/>
        </p:nvSpPr>
        <p:spPr>
          <a:xfrm>
            <a:off x="0" y="1042275"/>
            <a:ext cx="26004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i="1">
                <a:solidFill>
                  <a:schemeClr val="dk1"/>
                </a:solidFill>
                <a:latin typeface="Times New Roman"/>
                <a:ea typeface="Times New Roman"/>
                <a:cs typeface="Times New Roman"/>
                <a:sym typeface="Times New Roman"/>
              </a:rPr>
              <a:t>Problem Description:</a:t>
            </a:r>
            <a:endParaRPr sz="2300"/>
          </a:p>
        </p:txBody>
      </p:sp>
      <p:pic>
        <p:nvPicPr>
          <p:cNvPr id="160" name="Google Shape;160;p4"/>
          <p:cNvPicPr preferRelativeResize="0"/>
          <p:nvPr/>
        </p:nvPicPr>
        <p:blipFill>
          <a:blip r:embed="rId3">
            <a:alphaModFix/>
          </a:blip>
          <a:stretch>
            <a:fillRect/>
          </a:stretch>
        </p:blipFill>
        <p:spPr>
          <a:xfrm>
            <a:off x="2026835" y="3368713"/>
            <a:ext cx="7810500" cy="2714625"/>
          </a:xfrm>
          <a:prstGeom prst="rect">
            <a:avLst/>
          </a:prstGeom>
          <a:noFill/>
          <a:ln>
            <a:noFill/>
          </a:ln>
        </p:spPr>
      </p:pic>
      <p:sp>
        <p:nvSpPr>
          <p:cNvPr id="161" name="Google Shape;161;p4"/>
          <p:cNvSpPr txBox="1"/>
          <p:nvPr/>
        </p:nvSpPr>
        <p:spPr>
          <a:xfrm>
            <a:off x="7196300" y="3410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Challenges of vision-based garbage classification for waste recycling.[1]</a:t>
            </a:r>
            <a:endParaRPr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6" name="Google Shape;166;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246434" y="308456"/>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Introduction</a:t>
            </a:r>
            <a:endParaRPr sz="4000" b="0" i="0" u="none" strike="noStrike" cap="none">
              <a:solidFill>
                <a:schemeClr val="dk2"/>
              </a:solidFill>
              <a:latin typeface="Microsoft Yahei"/>
              <a:ea typeface="Microsoft Yahei"/>
              <a:cs typeface="Microsoft Yahei"/>
              <a:sym typeface="Microsoft Yahei"/>
            </a:endParaRPr>
          </a:p>
        </p:txBody>
      </p:sp>
      <p:cxnSp>
        <p:nvCxnSpPr>
          <p:cNvPr id="167" name="Google Shape;167;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845252" y="1136175"/>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168" name="Google Shape;168;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4575"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69" name="Google Shape;169;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1208" y="6187626"/>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70" name="Google Shape;170;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7841"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71" name="Google Shape;171;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59644" y="6238642"/>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172" name="Google Shape;172;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88523" y="6238642"/>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173" name="Google Shape;173;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4735" y="6187626"/>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174" name="Google Shape;174;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2676" y="6191803"/>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75" name="Google Shape;175;g17c1caf5870_1_17"/>
          <p:cNvSpPr txBox="1"/>
          <p:nvPr/>
        </p:nvSpPr>
        <p:spPr>
          <a:xfrm>
            <a:off x="161925" y="1458675"/>
            <a:ext cx="118683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500" dirty="0">
                <a:solidFill>
                  <a:srgbClr val="212121"/>
                </a:solidFill>
                <a:highlight>
                  <a:srgbClr val="FFFFFF"/>
                </a:highlight>
              </a:rPr>
              <a:t>Our algorithm model and solution therefore complements the gap between legislation and practice by developing an image-based waste sorting system, which assists users to understand the characteristics of waste so that it can be managed and monitored appropriately in a manner that protects human health and the environment. Based on the optimal model among MLP, CNN, and ANN, users can get quick and accurate judgments on the waste types, improving the garbage classification quality. Also, a simple front-end layer is included in our solution that allows users to interact easily.</a:t>
            </a:r>
            <a:endParaRPr sz="1500" dirty="0">
              <a:solidFill>
                <a:srgbClr val="212121"/>
              </a:solidFill>
              <a:highlight>
                <a:srgbClr val="FFFFFF"/>
              </a:highlight>
            </a:endParaRPr>
          </a:p>
        </p:txBody>
      </p:sp>
      <p:sp>
        <p:nvSpPr>
          <p:cNvPr id="176" name="Google Shape;176;g17c1caf5870_1_17"/>
          <p:cNvSpPr txBox="1"/>
          <p:nvPr/>
        </p:nvSpPr>
        <p:spPr>
          <a:xfrm>
            <a:off x="0" y="1118475"/>
            <a:ext cx="26004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i="1">
                <a:solidFill>
                  <a:schemeClr val="dk1"/>
                </a:solidFill>
                <a:latin typeface="Times New Roman"/>
                <a:ea typeface="Times New Roman"/>
                <a:cs typeface="Times New Roman"/>
                <a:sym typeface="Times New Roman"/>
              </a:rPr>
              <a:t>Motivation:</a:t>
            </a:r>
            <a:endParaRPr sz="2300"/>
          </a:p>
        </p:txBody>
      </p:sp>
      <p:grpSp>
        <p:nvGrpSpPr>
          <p:cNvPr id="9" name="组合 8">
            <a:extLst>
              <a:ext uri="{FF2B5EF4-FFF2-40B4-BE49-F238E27FC236}">
                <a16:creationId xmlns:a16="http://schemas.microsoft.com/office/drawing/2014/main" id="{7DB1B90F-D2E5-DB9B-7AFE-48CB515DA669}"/>
              </a:ext>
            </a:extLst>
          </p:cNvPr>
          <p:cNvGrpSpPr/>
          <p:nvPr/>
        </p:nvGrpSpPr>
        <p:grpSpPr>
          <a:xfrm>
            <a:off x="166198" y="3679125"/>
            <a:ext cx="1810796" cy="1698450"/>
            <a:chOff x="166198" y="3679125"/>
            <a:chExt cx="1810796" cy="1698450"/>
          </a:xfrm>
        </p:grpSpPr>
        <p:sp>
          <p:nvSpPr>
            <p:cNvPr id="177" name="Google Shape;177;g17c1caf5870_1_17"/>
            <p:cNvSpPr txBox="1"/>
            <p:nvPr/>
          </p:nvSpPr>
          <p:spPr>
            <a:xfrm>
              <a:off x="602850" y="4977375"/>
              <a:ext cx="93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t>Images</a:t>
              </a:r>
              <a:endParaRPr dirty="0"/>
            </a:p>
          </p:txBody>
        </p:sp>
        <p:pic>
          <p:nvPicPr>
            <p:cNvPr id="182" name="Google Shape;182;g17c1caf5870_1_17"/>
            <p:cNvPicPr preferRelativeResize="0"/>
            <p:nvPr/>
          </p:nvPicPr>
          <p:blipFill>
            <a:blip r:embed="rId3">
              <a:alphaModFix/>
            </a:blip>
            <a:stretch>
              <a:fillRect/>
            </a:stretch>
          </p:blipFill>
          <p:spPr>
            <a:xfrm>
              <a:off x="166198" y="3679125"/>
              <a:ext cx="1810796" cy="1206899"/>
            </a:xfrm>
            <a:prstGeom prst="rect">
              <a:avLst/>
            </a:prstGeom>
            <a:noFill/>
            <a:ln>
              <a:noFill/>
            </a:ln>
          </p:spPr>
        </p:pic>
      </p:grpSp>
      <p:grpSp>
        <p:nvGrpSpPr>
          <p:cNvPr id="8" name="组合 7">
            <a:extLst>
              <a:ext uri="{FF2B5EF4-FFF2-40B4-BE49-F238E27FC236}">
                <a16:creationId xmlns:a16="http://schemas.microsoft.com/office/drawing/2014/main" id="{CC39243D-3FA7-F296-BB9A-BB0280C59297}"/>
              </a:ext>
            </a:extLst>
          </p:cNvPr>
          <p:cNvGrpSpPr/>
          <p:nvPr/>
        </p:nvGrpSpPr>
        <p:grpSpPr>
          <a:xfrm>
            <a:off x="3145850" y="2760937"/>
            <a:ext cx="1254710" cy="1320488"/>
            <a:chOff x="3145850" y="2760937"/>
            <a:chExt cx="1254710" cy="1320488"/>
          </a:xfrm>
        </p:grpSpPr>
        <p:pic>
          <p:nvPicPr>
            <p:cNvPr id="178" name="Google Shape;178;g17c1caf5870_1_17"/>
            <p:cNvPicPr preferRelativeResize="0"/>
            <p:nvPr/>
          </p:nvPicPr>
          <p:blipFill rotWithShape="1">
            <a:blip r:embed="rId4">
              <a:alphaModFix/>
            </a:blip>
            <a:srcRect l="17588" t="6159" r="21084" b="9108"/>
            <a:stretch/>
          </p:blipFill>
          <p:spPr>
            <a:xfrm>
              <a:off x="3145850" y="2760937"/>
              <a:ext cx="1254710" cy="918200"/>
            </a:xfrm>
            <a:prstGeom prst="rect">
              <a:avLst/>
            </a:prstGeom>
            <a:noFill/>
            <a:ln>
              <a:noFill/>
            </a:ln>
          </p:spPr>
        </p:pic>
        <p:sp>
          <p:nvSpPr>
            <p:cNvPr id="184" name="Google Shape;184;g17c1caf5870_1_17"/>
            <p:cNvSpPr txBox="1"/>
            <p:nvPr/>
          </p:nvSpPr>
          <p:spPr>
            <a:xfrm>
              <a:off x="3304450" y="3681225"/>
              <a:ext cx="93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MLP</a:t>
              </a:r>
              <a:endParaRPr/>
            </a:p>
          </p:txBody>
        </p:sp>
      </p:grpSp>
      <p:grpSp>
        <p:nvGrpSpPr>
          <p:cNvPr id="7" name="组合 6">
            <a:extLst>
              <a:ext uri="{FF2B5EF4-FFF2-40B4-BE49-F238E27FC236}">
                <a16:creationId xmlns:a16="http://schemas.microsoft.com/office/drawing/2014/main" id="{6CCC62B0-5CFB-0792-1057-7A001059574B}"/>
              </a:ext>
            </a:extLst>
          </p:cNvPr>
          <p:cNvGrpSpPr/>
          <p:nvPr/>
        </p:nvGrpSpPr>
        <p:grpSpPr>
          <a:xfrm>
            <a:off x="2801475" y="4097250"/>
            <a:ext cx="1943452" cy="955788"/>
            <a:chOff x="2801475" y="4097250"/>
            <a:chExt cx="1943452" cy="955788"/>
          </a:xfrm>
        </p:grpSpPr>
        <p:pic>
          <p:nvPicPr>
            <p:cNvPr id="179" name="Google Shape;179;g17c1caf5870_1_17"/>
            <p:cNvPicPr preferRelativeResize="0"/>
            <p:nvPr/>
          </p:nvPicPr>
          <p:blipFill rotWithShape="1">
            <a:blip r:embed="rId5">
              <a:alphaModFix/>
            </a:blip>
            <a:srcRect b="11925"/>
            <a:stretch/>
          </p:blipFill>
          <p:spPr>
            <a:xfrm>
              <a:off x="2801475" y="4097250"/>
              <a:ext cx="1943452" cy="708000"/>
            </a:xfrm>
            <a:prstGeom prst="rect">
              <a:avLst/>
            </a:prstGeom>
            <a:noFill/>
            <a:ln>
              <a:noFill/>
            </a:ln>
          </p:spPr>
        </p:pic>
        <p:sp>
          <p:nvSpPr>
            <p:cNvPr id="185" name="Google Shape;185;g17c1caf5870_1_17"/>
            <p:cNvSpPr txBox="1"/>
            <p:nvPr/>
          </p:nvSpPr>
          <p:spPr>
            <a:xfrm>
              <a:off x="3332025" y="4652838"/>
              <a:ext cx="93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CNN</a:t>
              </a:r>
              <a:endParaRPr/>
            </a:p>
          </p:txBody>
        </p:sp>
      </p:grpSp>
      <p:grpSp>
        <p:nvGrpSpPr>
          <p:cNvPr id="6" name="组合 5">
            <a:extLst>
              <a:ext uri="{FF2B5EF4-FFF2-40B4-BE49-F238E27FC236}">
                <a16:creationId xmlns:a16="http://schemas.microsoft.com/office/drawing/2014/main" id="{55D19F52-7974-9427-E2D1-66FE4E857C6E}"/>
              </a:ext>
            </a:extLst>
          </p:cNvPr>
          <p:cNvGrpSpPr/>
          <p:nvPr/>
        </p:nvGrpSpPr>
        <p:grpSpPr>
          <a:xfrm>
            <a:off x="2584525" y="5076022"/>
            <a:ext cx="2377325" cy="1258016"/>
            <a:chOff x="2584525" y="5076022"/>
            <a:chExt cx="2377325" cy="1258016"/>
          </a:xfrm>
        </p:grpSpPr>
        <p:pic>
          <p:nvPicPr>
            <p:cNvPr id="180" name="Google Shape;180;g17c1caf5870_1_17"/>
            <p:cNvPicPr preferRelativeResize="0"/>
            <p:nvPr/>
          </p:nvPicPr>
          <p:blipFill rotWithShape="1">
            <a:blip r:embed="rId6">
              <a:alphaModFix/>
            </a:blip>
            <a:srcRect l="2852" r="3637" b="3809"/>
            <a:stretch/>
          </p:blipFill>
          <p:spPr>
            <a:xfrm>
              <a:off x="2584525" y="5076022"/>
              <a:ext cx="2377325" cy="918200"/>
            </a:xfrm>
            <a:prstGeom prst="rect">
              <a:avLst/>
            </a:prstGeom>
            <a:noFill/>
            <a:ln>
              <a:noFill/>
            </a:ln>
          </p:spPr>
        </p:pic>
        <p:sp>
          <p:nvSpPr>
            <p:cNvPr id="186" name="Google Shape;186;g17c1caf5870_1_17"/>
            <p:cNvSpPr txBox="1"/>
            <p:nvPr/>
          </p:nvSpPr>
          <p:spPr>
            <a:xfrm>
              <a:off x="3386850" y="5933838"/>
              <a:ext cx="93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t>ANN</a:t>
              </a:r>
              <a:endParaRPr dirty="0"/>
            </a:p>
          </p:txBody>
        </p:sp>
      </p:grpSp>
      <p:cxnSp>
        <p:nvCxnSpPr>
          <p:cNvPr id="187" name="Google Shape;187;g17c1caf5870_1_17"/>
          <p:cNvCxnSpPr>
            <a:stCxn id="182" idx="3"/>
            <a:endCxn id="178" idx="1"/>
          </p:cNvCxnSpPr>
          <p:nvPr/>
        </p:nvCxnSpPr>
        <p:spPr>
          <a:xfrm rot="10800000" flipH="1">
            <a:off x="1976994" y="3219974"/>
            <a:ext cx="1168800" cy="1062600"/>
          </a:xfrm>
          <a:prstGeom prst="straightConnector1">
            <a:avLst/>
          </a:prstGeom>
          <a:noFill/>
          <a:ln w="19050" cap="flat" cmpd="sng">
            <a:solidFill>
              <a:schemeClr val="dk2"/>
            </a:solidFill>
            <a:prstDash val="solid"/>
            <a:round/>
            <a:headEnd type="none" w="med" len="lg"/>
            <a:tailEnd type="triangle" w="med" len="lg"/>
          </a:ln>
        </p:spPr>
      </p:cxnSp>
      <p:cxnSp>
        <p:nvCxnSpPr>
          <p:cNvPr id="188" name="Google Shape;188;g17c1caf5870_1_17"/>
          <p:cNvCxnSpPr>
            <a:stCxn id="182" idx="3"/>
            <a:endCxn id="179" idx="1"/>
          </p:cNvCxnSpPr>
          <p:nvPr/>
        </p:nvCxnSpPr>
        <p:spPr>
          <a:xfrm>
            <a:off x="1976994" y="4282574"/>
            <a:ext cx="824400" cy="168600"/>
          </a:xfrm>
          <a:prstGeom prst="straightConnector1">
            <a:avLst/>
          </a:prstGeom>
          <a:noFill/>
          <a:ln w="19050" cap="flat" cmpd="sng">
            <a:solidFill>
              <a:schemeClr val="dk2"/>
            </a:solidFill>
            <a:prstDash val="solid"/>
            <a:round/>
            <a:headEnd type="none" w="med" len="lg"/>
            <a:tailEnd type="triangle" w="med" len="lg"/>
          </a:ln>
        </p:spPr>
      </p:cxnSp>
      <p:cxnSp>
        <p:nvCxnSpPr>
          <p:cNvPr id="189" name="Google Shape;189;g17c1caf5870_1_17"/>
          <p:cNvCxnSpPr>
            <a:stCxn id="182" idx="3"/>
            <a:endCxn id="180" idx="1"/>
          </p:cNvCxnSpPr>
          <p:nvPr/>
        </p:nvCxnSpPr>
        <p:spPr>
          <a:xfrm>
            <a:off x="1976994" y="4282574"/>
            <a:ext cx="607500" cy="1252500"/>
          </a:xfrm>
          <a:prstGeom prst="straightConnector1">
            <a:avLst/>
          </a:prstGeom>
          <a:noFill/>
          <a:ln w="19050" cap="flat" cmpd="sng">
            <a:solidFill>
              <a:schemeClr val="dk2"/>
            </a:solidFill>
            <a:prstDash val="solid"/>
            <a:round/>
            <a:headEnd type="none" w="med" len="lg"/>
            <a:tailEnd type="triangle" w="med" len="lg"/>
          </a:ln>
        </p:spPr>
      </p:cxnSp>
      <p:grpSp>
        <p:nvGrpSpPr>
          <p:cNvPr id="2" name="组合 1">
            <a:extLst>
              <a:ext uri="{FF2B5EF4-FFF2-40B4-BE49-F238E27FC236}">
                <a16:creationId xmlns:a16="http://schemas.microsoft.com/office/drawing/2014/main" id="{4E36FFDD-0A4D-41CD-E266-8D4193BBF6BD}"/>
              </a:ext>
            </a:extLst>
          </p:cNvPr>
          <p:cNvGrpSpPr/>
          <p:nvPr/>
        </p:nvGrpSpPr>
        <p:grpSpPr>
          <a:xfrm>
            <a:off x="5701531" y="2830627"/>
            <a:ext cx="3251172" cy="1530898"/>
            <a:chOff x="5682075" y="2830627"/>
            <a:chExt cx="3251172" cy="1530898"/>
          </a:xfrm>
        </p:grpSpPr>
        <p:pic>
          <p:nvPicPr>
            <p:cNvPr id="181" name="Google Shape;181;g17c1caf5870_1_17"/>
            <p:cNvPicPr preferRelativeResize="0"/>
            <p:nvPr/>
          </p:nvPicPr>
          <p:blipFill>
            <a:blip r:embed="rId7">
              <a:alphaModFix/>
            </a:blip>
            <a:stretch>
              <a:fillRect/>
            </a:stretch>
          </p:blipFill>
          <p:spPr>
            <a:xfrm>
              <a:off x="5682075" y="2830627"/>
              <a:ext cx="3251172" cy="1206900"/>
            </a:xfrm>
            <a:prstGeom prst="rect">
              <a:avLst/>
            </a:prstGeom>
            <a:noFill/>
            <a:ln>
              <a:noFill/>
            </a:ln>
          </p:spPr>
        </p:pic>
        <p:sp>
          <p:nvSpPr>
            <p:cNvPr id="190" name="Google Shape;190;g17c1caf5870_1_17"/>
            <p:cNvSpPr txBox="1"/>
            <p:nvPr/>
          </p:nvSpPr>
          <p:spPr>
            <a:xfrm>
              <a:off x="6213889" y="3961325"/>
              <a:ext cx="237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err="1"/>
                <a:t>Gradio</a:t>
              </a:r>
              <a:r>
                <a:rPr lang="en-US" dirty="0"/>
                <a:t> App</a:t>
              </a:r>
              <a:endParaRPr dirty="0"/>
            </a:p>
          </p:txBody>
        </p:sp>
      </p:grpSp>
      <p:grpSp>
        <p:nvGrpSpPr>
          <p:cNvPr id="3" name="组合 2">
            <a:extLst>
              <a:ext uri="{FF2B5EF4-FFF2-40B4-BE49-F238E27FC236}">
                <a16:creationId xmlns:a16="http://schemas.microsoft.com/office/drawing/2014/main" id="{71ACF64A-4881-F31D-4843-18F494A78115}"/>
              </a:ext>
            </a:extLst>
          </p:cNvPr>
          <p:cNvGrpSpPr/>
          <p:nvPr/>
        </p:nvGrpSpPr>
        <p:grpSpPr>
          <a:xfrm>
            <a:off x="5985549" y="4678759"/>
            <a:ext cx="2775550" cy="1548648"/>
            <a:chOff x="6034187" y="4678759"/>
            <a:chExt cx="2775550" cy="1548648"/>
          </a:xfrm>
        </p:grpSpPr>
        <p:pic>
          <p:nvPicPr>
            <p:cNvPr id="183" name="Google Shape;183;g17c1caf5870_1_17"/>
            <p:cNvPicPr preferRelativeResize="0"/>
            <p:nvPr/>
          </p:nvPicPr>
          <p:blipFill>
            <a:blip r:embed="rId8">
              <a:alphaModFix/>
            </a:blip>
            <a:stretch>
              <a:fillRect/>
            </a:stretch>
          </p:blipFill>
          <p:spPr>
            <a:xfrm>
              <a:off x="6034187" y="4678759"/>
              <a:ext cx="2775550" cy="1071056"/>
            </a:xfrm>
            <a:prstGeom prst="rect">
              <a:avLst/>
            </a:prstGeom>
            <a:noFill/>
            <a:ln>
              <a:noFill/>
            </a:ln>
          </p:spPr>
        </p:pic>
        <p:sp>
          <p:nvSpPr>
            <p:cNvPr id="191" name="Google Shape;191;g17c1caf5870_1_17"/>
            <p:cNvSpPr txBox="1"/>
            <p:nvPr/>
          </p:nvSpPr>
          <p:spPr>
            <a:xfrm>
              <a:off x="6233345" y="5827207"/>
              <a:ext cx="237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t>Bokeh Visualization</a:t>
              </a:r>
              <a:endParaRPr dirty="0"/>
            </a:p>
          </p:txBody>
        </p:sp>
      </p:grpSp>
      <p:cxnSp>
        <p:nvCxnSpPr>
          <p:cNvPr id="192" name="Google Shape;192;g17c1caf5870_1_17"/>
          <p:cNvCxnSpPr>
            <a:cxnSpLocks/>
          </p:cNvCxnSpPr>
          <p:nvPr/>
        </p:nvCxnSpPr>
        <p:spPr>
          <a:xfrm>
            <a:off x="4786801" y="4396058"/>
            <a:ext cx="475863" cy="0"/>
          </a:xfrm>
          <a:prstGeom prst="straightConnector1">
            <a:avLst/>
          </a:prstGeom>
          <a:noFill/>
          <a:ln w="19050" cap="flat" cmpd="sng">
            <a:solidFill>
              <a:schemeClr val="dk2"/>
            </a:solidFill>
            <a:prstDash val="solid"/>
            <a:round/>
            <a:headEnd type="none" w="med" len="lg"/>
            <a:tailEnd type="triangle" w="med" len="lg"/>
          </a:ln>
        </p:spPr>
      </p:cxnSp>
      <p:graphicFrame>
        <p:nvGraphicFramePr>
          <p:cNvPr id="193" name="Google Shape;193;g17c1caf5870_1_17"/>
          <p:cNvGraphicFramePr/>
          <p:nvPr>
            <p:extLst>
              <p:ext uri="{D42A27DB-BD31-4B8C-83A1-F6EECF244321}">
                <p14:modId xmlns:p14="http://schemas.microsoft.com/office/powerpoint/2010/main" val="2157147270"/>
              </p:ext>
            </p:extLst>
          </p:nvPr>
        </p:nvGraphicFramePr>
        <p:xfrm>
          <a:off x="9114613" y="3398850"/>
          <a:ext cx="2775550" cy="2133600"/>
        </p:xfrm>
        <a:graphic>
          <a:graphicData uri="http://schemas.openxmlformats.org/drawingml/2006/table">
            <a:tbl>
              <a:tblPr>
                <a:noFill/>
                <a:tableStyleId>{C24A321F-61E9-4314-8941-3847E4674225}</a:tableStyleId>
              </a:tblPr>
              <a:tblGrid>
                <a:gridCol w="2064013">
                  <a:extLst>
                    <a:ext uri="{9D8B030D-6E8A-4147-A177-3AD203B41FA5}">
                      <a16:colId xmlns:a16="http://schemas.microsoft.com/office/drawing/2014/main" val="20000"/>
                    </a:ext>
                  </a:extLst>
                </a:gridCol>
                <a:gridCol w="711537">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Trash type</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Index</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Dry garbage_Pen</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Harmful waste_Battery</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1</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Recyclable_Newspaper</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2</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Recyclable_Pillow</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3</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US" sz="1500" dirty="0">
                          <a:latin typeface="Times New Roman"/>
                          <a:ea typeface="Times New Roman"/>
                          <a:cs typeface="Times New Roman"/>
                          <a:sym typeface="Times New Roman"/>
                        </a:rPr>
                        <a:t>Wet </a:t>
                      </a:r>
                      <a:r>
                        <a:rPr lang="en-US" sz="1500" dirty="0" err="1">
                          <a:latin typeface="Times New Roman"/>
                          <a:ea typeface="Times New Roman"/>
                          <a:cs typeface="Times New Roman"/>
                          <a:sym typeface="Times New Roman"/>
                        </a:rPr>
                        <a:t>garbage_Vegetables</a:t>
                      </a:r>
                      <a:endParaRPr sz="1500" dirty="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dirty="0">
                          <a:latin typeface="Times New Roman"/>
                          <a:ea typeface="Times New Roman"/>
                          <a:cs typeface="Times New Roman"/>
                          <a:sym typeface="Times New Roman"/>
                        </a:rPr>
                        <a:t>4</a:t>
                      </a:r>
                      <a:endParaRPr sz="1500" dirty="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5"/>
                  </a:ext>
                </a:extLst>
              </a:tr>
            </a:tbl>
          </a:graphicData>
        </a:graphic>
      </p:graphicFrame>
      <p:sp>
        <p:nvSpPr>
          <p:cNvPr id="194" name="Google Shape;194;g17c1caf5870_1_17"/>
          <p:cNvSpPr txBox="1"/>
          <p:nvPr/>
        </p:nvSpPr>
        <p:spPr>
          <a:xfrm>
            <a:off x="9278950" y="3012575"/>
            <a:ext cx="2541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dirty="0"/>
              <a:t>Trash types used in our project</a:t>
            </a:r>
            <a:endParaRPr sz="1300" dirty="0"/>
          </a:p>
        </p:txBody>
      </p:sp>
      <p:sp>
        <p:nvSpPr>
          <p:cNvPr id="4" name="左大括号 3">
            <a:extLst>
              <a:ext uri="{FF2B5EF4-FFF2-40B4-BE49-F238E27FC236}">
                <a16:creationId xmlns:a16="http://schemas.microsoft.com/office/drawing/2014/main" id="{2B80CFCC-AFAC-7671-5B5A-D7FEB329DC3A}"/>
              </a:ext>
            </a:extLst>
          </p:cNvPr>
          <p:cNvSpPr/>
          <p:nvPr/>
        </p:nvSpPr>
        <p:spPr>
          <a:xfrm>
            <a:off x="5350006" y="3168576"/>
            <a:ext cx="244012" cy="2454964"/>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246434" y="308456"/>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Introduction</a:t>
            </a:r>
            <a:endParaRPr sz="4000" b="0" i="0" u="none" strike="noStrike" cap="none">
              <a:solidFill>
                <a:schemeClr val="dk2"/>
              </a:solidFill>
              <a:latin typeface="Microsoft Yahei"/>
              <a:ea typeface="Microsoft Yahei"/>
              <a:cs typeface="Microsoft Yahei"/>
              <a:sym typeface="Microsoft Yahei"/>
            </a:endParaRPr>
          </a:p>
        </p:txBody>
      </p:sp>
      <p:cxnSp>
        <p:nvCxnSpPr>
          <p:cNvPr id="200" name="Google Shape;200;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845252" y="1136175"/>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201" name="Google Shape;201;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4575"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02" name="Google Shape;202;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1208" y="6187626"/>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03" name="Google Shape;203;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7841"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04" name="Google Shape;204;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59644" y="6238642"/>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205" name="Google Shape;205;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88523" y="6238642"/>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206" name="Google Shape;206;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4735" y="6187626"/>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207" name="Google Shape;207;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2676" y="6191803"/>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08" name="Google Shape;208;g17c1caf5870_1_34"/>
          <p:cNvSpPr txBox="1"/>
          <p:nvPr/>
        </p:nvSpPr>
        <p:spPr>
          <a:xfrm>
            <a:off x="0" y="1194675"/>
            <a:ext cx="35910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i="1" dirty="0">
                <a:solidFill>
                  <a:schemeClr val="dk1"/>
                </a:solidFill>
                <a:latin typeface="Times New Roman"/>
                <a:ea typeface="Times New Roman"/>
                <a:cs typeface="Times New Roman"/>
                <a:sym typeface="Times New Roman"/>
              </a:rPr>
              <a:t>Tasks for each member:</a:t>
            </a:r>
            <a:endParaRPr sz="2300" dirty="0"/>
          </a:p>
        </p:txBody>
      </p:sp>
      <p:graphicFrame>
        <p:nvGraphicFramePr>
          <p:cNvPr id="209" name="Google Shape;209;g17c1caf5870_1_34"/>
          <p:cNvGraphicFramePr/>
          <p:nvPr>
            <p:extLst>
              <p:ext uri="{D42A27DB-BD31-4B8C-83A1-F6EECF244321}">
                <p14:modId xmlns:p14="http://schemas.microsoft.com/office/powerpoint/2010/main" val="173388715"/>
              </p:ext>
            </p:extLst>
          </p:nvPr>
        </p:nvGraphicFramePr>
        <p:xfrm>
          <a:off x="211038" y="1800200"/>
          <a:ext cx="11661775" cy="2214880"/>
        </p:xfrm>
        <a:graphic>
          <a:graphicData uri="http://schemas.openxmlformats.org/drawingml/2006/table">
            <a:tbl>
              <a:tblPr>
                <a:noFill/>
                <a:tableStyleId>{C24A321F-61E9-4314-8941-3847E4674225}</a:tableStyleId>
              </a:tblPr>
              <a:tblGrid>
                <a:gridCol w="2485600">
                  <a:extLst>
                    <a:ext uri="{9D8B030D-6E8A-4147-A177-3AD203B41FA5}">
                      <a16:colId xmlns:a16="http://schemas.microsoft.com/office/drawing/2014/main" val="20000"/>
                    </a:ext>
                  </a:extLst>
                </a:gridCol>
                <a:gridCol w="917617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US" sz="1600">
                          <a:latin typeface="Times New Roman"/>
                          <a:ea typeface="Times New Roman"/>
                          <a:cs typeface="Times New Roman"/>
                          <a:sym typeface="Times New Roman"/>
                        </a:rPr>
                        <a:t>Name</a:t>
                      </a:r>
                      <a:endParaRPr sz="16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600">
                          <a:latin typeface="Times New Roman"/>
                          <a:ea typeface="Times New Roman"/>
                          <a:cs typeface="Times New Roman"/>
                          <a:sym typeface="Times New Roman"/>
                        </a:rPr>
                        <a:t>Tasks</a:t>
                      </a:r>
                      <a:endParaRPr sz="16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600">
                          <a:latin typeface="Times New Roman"/>
                          <a:ea typeface="Times New Roman"/>
                          <a:cs typeface="Times New Roman"/>
                          <a:sym typeface="Times New Roman"/>
                        </a:rPr>
                        <a:t>An Yuhong</a:t>
                      </a:r>
                      <a:endParaRPr sz="16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600">
                          <a:latin typeface="Times New Roman"/>
                          <a:ea typeface="Times New Roman"/>
                          <a:cs typeface="Times New Roman"/>
                          <a:sym typeface="Times New Roman"/>
                        </a:rPr>
                        <a:t>Majorly working on attention network such as transformer. Helping dataset acquisition &amp; preprocessing and model training work</a:t>
                      </a:r>
                      <a:endParaRPr sz="16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1600" dirty="0">
                          <a:latin typeface="Times New Roman"/>
                          <a:ea typeface="Times New Roman"/>
                          <a:cs typeface="Times New Roman"/>
                          <a:sym typeface="Times New Roman"/>
                        </a:rPr>
                        <a:t>He Wenbin</a:t>
                      </a:r>
                      <a:endParaRPr sz="1600" dirty="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600">
                          <a:latin typeface="Times New Roman"/>
                          <a:ea typeface="Times New Roman"/>
                          <a:cs typeface="Times New Roman"/>
                          <a:sym typeface="Times New Roman"/>
                        </a:rPr>
                        <a:t>Majorly working on MLP &amp; CNN models and evaluation &amp; interpretation. Develop a suitable front-end layer for solution. Summarize content and integrate reports</a:t>
                      </a:r>
                      <a:endParaRPr sz="16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sz="1600">
                          <a:latin typeface="Times New Roman"/>
                          <a:ea typeface="Times New Roman"/>
                          <a:cs typeface="Times New Roman"/>
                          <a:sym typeface="Times New Roman"/>
                        </a:rPr>
                        <a:t>Li Guoshen</a:t>
                      </a:r>
                      <a:endParaRPr sz="16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600" dirty="0">
                          <a:latin typeface="Times New Roman"/>
                          <a:ea typeface="Times New Roman"/>
                          <a:cs typeface="Times New Roman"/>
                          <a:sym typeface="Times New Roman"/>
                        </a:rPr>
                        <a:t>Majorly working on using class activation map for neural network interpretability, incorporate attention block  in CNN, and help model training. Helping and advising on data pre-processing work</a:t>
                      </a:r>
                      <a:endParaRPr sz="1600" dirty="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Methodology</a:t>
            </a:r>
            <a:endParaRPr sz="5400" b="0" i="0" u="none" strike="noStrike" cap="none">
              <a:solidFill>
                <a:schemeClr val="dk2"/>
              </a:solidFill>
              <a:latin typeface="Microsoft Yahei"/>
              <a:ea typeface="Microsoft Yahei"/>
              <a:cs typeface="Microsoft Yahei"/>
              <a:sym typeface="Microsoft Yahei"/>
            </a:endParaRPr>
          </a:p>
        </p:txBody>
      </p:sp>
      <p:sp>
        <p:nvSpPr>
          <p:cNvPr id="215" name="Google Shape;215;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02</a:t>
            </a:r>
            <a:endParaRPr sz="5400" b="0" i="0" u="none" strike="noStrike" cap="none">
              <a:solidFill>
                <a:schemeClr val="dk2"/>
              </a:solidFill>
              <a:latin typeface="Microsoft Yahei"/>
              <a:ea typeface="Microsoft Yahei"/>
              <a:cs typeface="Microsoft Yahei"/>
              <a:sym typeface="Microsoft Yahei"/>
            </a:endParaRPr>
          </a:p>
        </p:txBody>
      </p:sp>
      <p:cxnSp>
        <p:nvCxnSpPr>
          <p:cNvPr id="216" name="Google Shape;216;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217" name="Google Shape;217;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18" name="Google Shape;218;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19" name="Google Shape;219;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0" name="Google Shape;220;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1" name="Google Shape;221;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2" name="Google Shape;222;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3" name="Google Shape;223;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24" name="Google Shape;224;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225" name="Google Shape;225;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226" name="Google Shape;226;g1745f6b6926_1_7"/>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7" name="Google Shape;227;g1745f6b6926_1_7"/>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28" name="Google Shape;228;g1745f6b6926_1_7"/>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300509" y="452056"/>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Methodology</a:t>
            </a:r>
            <a:endParaRPr sz="4000" b="0" i="0" u="none" strike="noStrike" cap="none">
              <a:solidFill>
                <a:schemeClr val="dk2"/>
              </a:solidFill>
              <a:latin typeface="Microsoft Yahei"/>
              <a:ea typeface="Microsoft Yahei"/>
              <a:cs typeface="Microsoft Yahei"/>
              <a:sym typeface="Microsoft Yahei"/>
            </a:endParaRPr>
          </a:p>
        </p:txBody>
      </p:sp>
      <p:grpSp>
        <p:nvGrpSpPr>
          <p:cNvPr id="234" name="Google Shape;234;g1745f6b6926_1_177"/>
          <p:cNvGrpSpPr/>
          <p:nvPr/>
        </p:nvGrpSpPr>
        <p:grpSpPr>
          <a:xfrm>
            <a:off x="682885" y="2235550"/>
            <a:ext cx="1306200" cy="1306200"/>
            <a:chOff x="2206885" y="2235550"/>
            <a:chExt cx="1306200" cy="1306200"/>
          </a:xfrm>
        </p:grpSpPr>
        <p:grpSp>
          <p:nvGrpSpPr>
            <p:cNvPr id="235" name="Google Shape;23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2206885" y="2235550"/>
              <a:ext cx="1306200" cy="1306200"/>
              <a:chOff x="2206172" y="2590800"/>
              <a:chExt cx="1306200" cy="1306200"/>
            </a:xfrm>
          </p:grpSpPr>
          <p:sp>
            <p:nvSpPr>
              <p:cNvPr id="236" name="Google Shape;236;g1745f6b6926_1_177"/>
              <p:cNvSpPr/>
              <p:nvPr/>
            </p:nvSpPr>
            <p:spPr>
              <a:xfrm>
                <a:off x="2206172" y="2590800"/>
                <a:ext cx="1306200" cy="1306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237" name="Google Shape;237;g1745f6b6926_1_177"/>
              <p:cNvGrpSpPr/>
              <p:nvPr/>
            </p:nvGrpSpPr>
            <p:grpSpPr>
              <a:xfrm>
                <a:off x="2289553" y="2674187"/>
                <a:ext cx="1139471" cy="1139448"/>
                <a:chOff x="2289553" y="2674187"/>
                <a:chExt cx="1139471" cy="1139448"/>
              </a:xfrm>
            </p:grpSpPr>
            <p:sp>
              <p:nvSpPr>
                <p:cNvPr id="238" name="Google Shape;238;g1745f6b6926_1_177"/>
                <p:cNvSpPr/>
                <p:nvPr/>
              </p:nvSpPr>
              <p:spPr>
                <a:xfrm>
                  <a:off x="2289553" y="2674187"/>
                  <a:ext cx="1059338" cy="703174"/>
                </a:xfrm>
                <a:custGeom>
                  <a:avLst/>
                  <a:gdLst/>
                  <a:ahLst/>
                  <a:cxnLst/>
                  <a:rect l="l" t="t" r="r" b="b"/>
                  <a:pathLst>
                    <a:path w="1059338" h="703174" extrusionOk="0">
                      <a:moveTo>
                        <a:pt x="15920" y="703174"/>
                      </a:moveTo>
                      <a:cubicBezTo>
                        <a:pt x="-50056" y="429294"/>
                        <a:pt x="94060" y="148318"/>
                        <a:pt x="354987" y="42111"/>
                      </a:cubicBezTo>
                      <a:cubicBezTo>
                        <a:pt x="615914" y="-64096"/>
                        <a:pt x="915288" y="36360"/>
                        <a:pt x="1059338" y="278459"/>
                      </a:cubicBezTo>
                      <a:lnTo>
                        <a:pt x="15920" y="703174"/>
                      </a:lnTo>
                      <a:close/>
                    </a:path>
                    <a:path w="1059338" h="703174" fill="none" extrusionOk="0">
                      <a:moveTo>
                        <a:pt x="15920" y="703174"/>
                      </a:moveTo>
                      <a:cubicBezTo>
                        <a:pt x="-50056" y="429294"/>
                        <a:pt x="94060" y="148318"/>
                        <a:pt x="354987" y="42111"/>
                      </a:cubicBezTo>
                      <a:cubicBezTo>
                        <a:pt x="615914" y="-64096"/>
                        <a:pt x="915288" y="36360"/>
                        <a:pt x="1059338" y="278459"/>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39" name="Google Shape;239;g1745f6b6926_1_177"/>
                <p:cNvSpPr/>
                <p:nvPr/>
              </p:nvSpPr>
              <p:spPr>
                <a:xfrm>
                  <a:off x="2333340" y="3462781"/>
                  <a:ext cx="181713" cy="235060"/>
                </a:xfrm>
                <a:custGeom>
                  <a:avLst/>
                  <a:gdLst/>
                  <a:ahLst/>
                  <a:cxnLst/>
                  <a:rect l="l" t="t" r="r" b="b"/>
                  <a:pathLst>
                    <a:path w="181713" h="235060" extrusionOk="0">
                      <a:moveTo>
                        <a:pt x="181713" y="235060"/>
                      </a:moveTo>
                      <a:cubicBezTo>
                        <a:pt x="101417" y="174159"/>
                        <a:pt x="38713" y="93047"/>
                        <a:pt x="0" y="0"/>
                      </a:cubicBezTo>
                      <a:lnTo>
                        <a:pt x="181713" y="235060"/>
                      </a:lnTo>
                      <a:close/>
                    </a:path>
                    <a:path w="181713" h="235060" fill="none" extrusionOk="0">
                      <a:moveTo>
                        <a:pt x="181713" y="235060"/>
                      </a:moveTo>
                      <a:cubicBezTo>
                        <a:pt x="101417" y="174159"/>
                        <a:pt x="38713" y="93047"/>
                        <a:pt x="0" y="0"/>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40" name="Google Shape;240;g1745f6b6926_1_177"/>
                <p:cNvSpPr/>
                <p:nvPr/>
              </p:nvSpPr>
              <p:spPr>
                <a:xfrm>
                  <a:off x="2612823" y="3064996"/>
                  <a:ext cx="816201" cy="748639"/>
                </a:xfrm>
                <a:custGeom>
                  <a:avLst/>
                  <a:gdLst/>
                  <a:ahLst/>
                  <a:cxnLst/>
                  <a:rect l="l" t="t" r="r" b="b"/>
                  <a:pathLst>
                    <a:path w="816201" h="748639" extrusionOk="0">
                      <a:moveTo>
                        <a:pt x="787343" y="0"/>
                      </a:moveTo>
                      <a:cubicBezTo>
                        <a:pt x="859122" y="216943"/>
                        <a:pt x="794325" y="455783"/>
                        <a:pt x="622745" y="606703"/>
                      </a:cubicBezTo>
                      <a:cubicBezTo>
                        <a:pt x="451166" y="757622"/>
                        <a:pt x="206011" y="791415"/>
                        <a:pt x="0" y="692543"/>
                      </a:cubicBezTo>
                      <a:lnTo>
                        <a:pt x="787343" y="0"/>
                      </a:lnTo>
                      <a:close/>
                    </a:path>
                    <a:path w="816201" h="748639" fill="none" extrusionOk="0">
                      <a:moveTo>
                        <a:pt x="787343" y="0"/>
                      </a:moveTo>
                      <a:cubicBezTo>
                        <a:pt x="859122" y="216943"/>
                        <a:pt x="794325" y="455783"/>
                        <a:pt x="622745" y="606703"/>
                      </a:cubicBezTo>
                      <a:cubicBezTo>
                        <a:pt x="451166" y="757622"/>
                        <a:pt x="206011" y="791415"/>
                        <a:pt x="0" y="692543"/>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241" name="Google Shape;24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630084" y="2658603"/>
              <a:ext cx="459891" cy="460182"/>
            </a:xfrm>
            <a:custGeom>
              <a:avLst/>
              <a:gdLst/>
              <a:ahLst/>
              <a:cxnLst/>
              <a:rect l="l" t="t" r="r" b="b"/>
              <a:pathLst>
                <a:path w="1580" h="1581" extrusionOk="0">
                  <a:moveTo>
                    <a:pt x="156" y="1424"/>
                  </a:moveTo>
                  <a:lnTo>
                    <a:pt x="1580" y="1424"/>
                  </a:lnTo>
                  <a:lnTo>
                    <a:pt x="1580" y="1581"/>
                  </a:lnTo>
                  <a:lnTo>
                    <a:pt x="0" y="1581"/>
                  </a:lnTo>
                  <a:lnTo>
                    <a:pt x="0" y="0"/>
                  </a:lnTo>
                  <a:lnTo>
                    <a:pt x="156" y="0"/>
                  </a:lnTo>
                  <a:lnTo>
                    <a:pt x="156" y="1424"/>
                  </a:lnTo>
                  <a:close/>
                  <a:moveTo>
                    <a:pt x="393" y="712"/>
                  </a:moveTo>
                  <a:lnTo>
                    <a:pt x="552" y="712"/>
                  </a:lnTo>
                  <a:lnTo>
                    <a:pt x="552" y="1265"/>
                  </a:lnTo>
                  <a:lnTo>
                    <a:pt x="393" y="1265"/>
                  </a:lnTo>
                  <a:lnTo>
                    <a:pt x="393" y="712"/>
                  </a:lnTo>
                  <a:close/>
                  <a:moveTo>
                    <a:pt x="830" y="238"/>
                  </a:moveTo>
                  <a:lnTo>
                    <a:pt x="987" y="238"/>
                  </a:lnTo>
                  <a:lnTo>
                    <a:pt x="987" y="1265"/>
                  </a:lnTo>
                  <a:lnTo>
                    <a:pt x="830" y="1265"/>
                  </a:lnTo>
                  <a:lnTo>
                    <a:pt x="830" y="238"/>
                  </a:lnTo>
                  <a:close/>
                  <a:moveTo>
                    <a:pt x="1264" y="475"/>
                  </a:moveTo>
                  <a:lnTo>
                    <a:pt x="1423" y="475"/>
                  </a:lnTo>
                  <a:lnTo>
                    <a:pt x="1423" y="1265"/>
                  </a:lnTo>
                  <a:lnTo>
                    <a:pt x="1264" y="1265"/>
                  </a:lnTo>
                  <a:lnTo>
                    <a:pt x="1264" y="47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nvGrpSpPr>
          <p:cNvPr id="242" name="Google Shape;242;g1745f6b6926_1_177"/>
          <p:cNvGrpSpPr/>
          <p:nvPr/>
        </p:nvGrpSpPr>
        <p:grpSpPr>
          <a:xfrm>
            <a:off x="4786830" y="2235775"/>
            <a:ext cx="1306200" cy="1306200"/>
            <a:chOff x="8680255" y="2235550"/>
            <a:chExt cx="1306200" cy="1306200"/>
          </a:xfrm>
        </p:grpSpPr>
        <p:grpSp>
          <p:nvGrpSpPr>
            <p:cNvPr id="243" name="Google Shape;24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8680255" y="2235550"/>
              <a:ext cx="1306200" cy="1306200"/>
              <a:chOff x="8679542" y="2590800"/>
              <a:chExt cx="1306200" cy="1306200"/>
            </a:xfrm>
          </p:grpSpPr>
          <p:sp>
            <p:nvSpPr>
              <p:cNvPr id="244" name="Google Shape;244;g1745f6b6926_1_177"/>
              <p:cNvSpPr/>
              <p:nvPr/>
            </p:nvSpPr>
            <p:spPr>
              <a:xfrm>
                <a:off x="8679542" y="2590800"/>
                <a:ext cx="1306200" cy="1306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245" name="Google Shape;245;g1745f6b6926_1_177"/>
              <p:cNvGrpSpPr/>
              <p:nvPr/>
            </p:nvGrpSpPr>
            <p:grpSpPr>
              <a:xfrm>
                <a:off x="8763000" y="2674261"/>
                <a:ext cx="1139400" cy="1139400"/>
                <a:chOff x="2289631" y="2674261"/>
                <a:chExt cx="1139400" cy="1139400"/>
              </a:xfrm>
            </p:grpSpPr>
            <p:sp>
              <p:nvSpPr>
                <p:cNvPr id="246" name="Google Shape;246;g1745f6b6926_1_177"/>
                <p:cNvSpPr/>
                <p:nvPr/>
              </p:nvSpPr>
              <p:spPr>
                <a:xfrm>
                  <a:off x="2289631" y="2674261"/>
                  <a:ext cx="1139400" cy="1139400"/>
                </a:xfrm>
                <a:prstGeom prst="arc">
                  <a:avLst>
                    <a:gd name="adj1" fmla="val 9987353"/>
                    <a:gd name="adj2" fmla="val 19754839"/>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47" name="Google Shape;247;g1745f6b6926_1_177"/>
                <p:cNvSpPr/>
                <p:nvPr/>
              </p:nvSpPr>
              <p:spPr>
                <a:xfrm>
                  <a:off x="2289631" y="2674261"/>
                  <a:ext cx="1139400" cy="1139400"/>
                </a:xfrm>
                <a:prstGeom prst="arc">
                  <a:avLst>
                    <a:gd name="adj1" fmla="val 7630731"/>
                    <a:gd name="adj2" fmla="val 94445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48" name="Google Shape;248;g1745f6b6926_1_177"/>
                <p:cNvSpPr/>
                <p:nvPr/>
              </p:nvSpPr>
              <p:spPr>
                <a:xfrm>
                  <a:off x="2289631" y="2674261"/>
                  <a:ext cx="1139400" cy="1139400"/>
                </a:xfrm>
                <a:prstGeom prst="arc">
                  <a:avLst>
                    <a:gd name="adj1" fmla="val 20501549"/>
                    <a:gd name="adj2" fmla="val 69382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249" name="Google Shape;249;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091520" y="2641284"/>
              <a:ext cx="483758" cy="494819"/>
            </a:xfrm>
            <a:custGeom>
              <a:avLst/>
              <a:gdLst/>
              <a:ahLst/>
              <a:cxnLst/>
              <a:rect l="l" t="t" r="r" b="b"/>
              <a:pathLst>
                <a:path w="1662" h="1700" extrusionOk="0">
                  <a:moveTo>
                    <a:pt x="838" y="417"/>
                  </a:moveTo>
                  <a:lnTo>
                    <a:pt x="420" y="837"/>
                  </a:lnTo>
                  <a:lnTo>
                    <a:pt x="0" y="417"/>
                  </a:lnTo>
                  <a:lnTo>
                    <a:pt x="420" y="0"/>
                  </a:lnTo>
                  <a:lnTo>
                    <a:pt x="838" y="417"/>
                  </a:lnTo>
                  <a:close/>
                  <a:moveTo>
                    <a:pt x="223" y="417"/>
                  </a:moveTo>
                  <a:lnTo>
                    <a:pt x="420" y="614"/>
                  </a:lnTo>
                  <a:lnTo>
                    <a:pt x="615" y="417"/>
                  </a:lnTo>
                  <a:lnTo>
                    <a:pt x="420" y="223"/>
                  </a:lnTo>
                  <a:lnTo>
                    <a:pt x="223" y="417"/>
                  </a:lnTo>
                  <a:lnTo>
                    <a:pt x="223" y="417"/>
                  </a:lnTo>
                  <a:close/>
                  <a:moveTo>
                    <a:pt x="1662" y="1029"/>
                  </a:moveTo>
                  <a:lnTo>
                    <a:pt x="1662" y="1700"/>
                  </a:lnTo>
                  <a:lnTo>
                    <a:pt x="992" y="1700"/>
                  </a:lnTo>
                  <a:lnTo>
                    <a:pt x="992" y="1029"/>
                  </a:lnTo>
                  <a:lnTo>
                    <a:pt x="1662" y="1029"/>
                  </a:lnTo>
                  <a:lnTo>
                    <a:pt x="1662" y="1029"/>
                  </a:lnTo>
                  <a:close/>
                  <a:moveTo>
                    <a:pt x="1149" y="1188"/>
                  </a:moveTo>
                  <a:lnTo>
                    <a:pt x="1149" y="1541"/>
                  </a:lnTo>
                  <a:lnTo>
                    <a:pt x="1505" y="1541"/>
                  </a:lnTo>
                  <a:lnTo>
                    <a:pt x="1505" y="1188"/>
                  </a:lnTo>
                  <a:lnTo>
                    <a:pt x="1149" y="1188"/>
                  </a:lnTo>
                  <a:close/>
                  <a:moveTo>
                    <a:pt x="755" y="1029"/>
                  </a:moveTo>
                  <a:lnTo>
                    <a:pt x="755" y="1700"/>
                  </a:lnTo>
                  <a:lnTo>
                    <a:pt x="83" y="1700"/>
                  </a:lnTo>
                  <a:lnTo>
                    <a:pt x="83" y="1029"/>
                  </a:lnTo>
                  <a:lnTo>
                    <a:pt x="755" y="1029"/>
                  </a:lnTo>
                  <a:lnTo>
                    <a:pt x="755" y="1029"/>
                  </a:lnTo>
                  <a:close/>
                  <a:moveTo>
                    <a:pt x="242" y="1188"/>
                  </a:moveTo>
                  <a:lnTo>
                    <a:pt x="242" y="1541"/>
                  </a:lnTo>
                  <a:lnTo>
                    <a:pt x="596" y="1541"/>
                  </a:lnTo>
                  <a:lnTo>
                    <a:pt x="596" y="1188"/>
                  </a:lnTo>
                  <a:lnTo>
                    <a:pt x="242" y="1188"/>
                  </a:lnTo>
                  <a:close/>
                  <a:moveTo>
                    <a:pt x="1662" y="123"/>
                  </a:moveTo>
                  <a:lnTo>
                    <a:pt x="1662" y="792"/>
                  </a:lnTo>
                  <a:lnTo>
                    <a:pt x="992" y="792"/>
                  </a:lnTo>
                  <a:lnTo>
                    <a:pt x="992" y="123"/>
                  </a:lnTo>
                  <a:lnTo>
                    <a:pt x="1662" y="123"/>
                  </a:lnTo>
                  <a:lnTo>
                    <a:pt x="1662" y="123"/>
                  </a:lnTo>
                  <a:close/>
                  <a:moveTo>
                    <a:pt x="1149" y="280"/>
                  </a:moveTo>
                  <a:lnTo>
                    <a:pt x="1149" y="636"/>
                  </a:lnTo>
                  <a:lnTo>
                    <a:pt x="1505" y="636"/>
                  </a:lnTo>
                  <a:lnTo>
                    <a:pt x="1505" y="280"/>
                  </a:lnTo>
                  <a:lnTo>
                    <a:pt x="1149" y="280"/>
                  </a:lnTo>
                  <a:lnTo>
                    <a:pt x="1149" y="28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nvGrpSpPr>
          <p:cNvPr id="250" name="Google Shape;250;g1745f6b6926_1_177"/>
          <p:cNvGrpSpPr/>
          <p:nvPr/>
        </p:nvGrpSpPr>
        <p:grpSpPr>
          <a:xfrm>
            <a:off x="2658645" y="4168138"/>
            <a:ext cx="1306200" cy="1306200"/>
            <a:chOff x="5443570" y="2235550"/>
            <a:chExt cx="1306200" cy="1306200"/>
          </a:xfrm>
        </p:grpSpPr>
        <p:grpSp>
          <p:nvGrpSpPr>
            <p:cNvPr id="251" name="Google Shape;25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5443570" y="2235550"/>
              <a:ext cx="1306200" cy="1306200"/>
              <a:chOff x="5442857" y="2590800"/>
              <a:chExt cx="1306200" cy="1306200"/>
            </a:xfrm>
          </p:grpSpPr>
          <p:sp>
            <p:nvSpPr>
              <p:cNvPr id="252" name="Google Shape;252;g1745f6b6926_1_177"/>
              <p:cNvSpPr/>
              <p:nvPr/>
            </p:nvSpPr>
            <p:spPr>
              <a:xfrm>
                <a:off x="5442857" y="2590800"/>
                <a:ext cx="1306200" cy="1306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253" name="Google Shape;253;g1745f6b6926_1_177"/>
              <p:cNvGrpSpPr/>
              <p:nvPr/>
            </p:nvGrpSpPr>
            <p:grpSpPr>
              <a:xfrm>
                <a:off x="5526316" y="2674261"/>
                <a:ext cx="1139400" cy="1139400"/>
                <a:chOff x="2289631" y="2674261"/>
                <a:chExt cx="1139400" cy="1139400"/>
              </a:xfrm>
            </p:grpSpPr>
            <p:sp>
              <p:nvSpPr>
                <p:cNvPr id="254" name="Google Shape;254;g1745f6b6926_1_177"/>
                <p:cNvSpPr/>
                <p:nvPr/>
              </p:nvSpPr>
              <p:spPr>
                <a:xfrm>
                  <a:off x="2289631" y="2674261"/>
                  <a:ext cx="1139400" cy="1139400"/>
                </a:xfrm>
                <a:prstGeom prst="arc">
                  <a:avLst>
                    <a:gd name="adj1" fmla="val 9987353"/>
                    <a:gd name="adj2" fmla="val 19754839"/>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55" name="Google Shape;255;g1745f6b6926_1_177"/>
                <p:cNvSpPr/>
                <p:nvPr/>
              </p:nvSpPr>
              <p:spPr>
                <a:xfrm>
                  <a:off x="2289631" y="2674261"/>
                  <a:ext cx="1139400" cy="1139400"/>
                </a:xfrm>
                <a:prstGeom prst="arc">
                  <a:avLst>
                    <a:gd name="adj1" fmla="val 7630731"/>
                    <a:gd name="adj2" fmla="val 94445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56" name="Google Shape;256;g1745f6b6926_1_177"/>
                <p:cNvSpPr/>
                <p:nvPr/>
              </p:nvSpPr>
              <p:spPr>
                <a:xfrm>
                  <a:off x="2289631" y="2674261"/>
                  <a:ext cx="1139400" cy="1139400"/>
                </a:xfrm>
                <a:prstGeom prst="arc">
                  <a:avLst>
                    <a:gd name="adj1" fmla="val 20501549"/>
                    <a:gd name="adj2" fmla="val 69382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257" name="Google Shape;257;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5820489" y="2658459"/>
              <a:ext cx="552451" cy="460469"/>
            </a:xfrm>
            <a:custGeom>
              <a:avLst/>
              <a:gdLst/>
              <a:ahLst/>
              <a:cxnLst/>
              <a:rect l="l" t="t" r="r" b="b"/>
              <a:pathLst>
                <a:path w="1898" h="1582" extrusionOk="0">
                  <a:moveTo>
                    <a:pt x="1027" y="806"/>
                  </a:moveTo>
                  <a:lnTo>
                    <a:pt x="1027" y="581"/>
                  </a:lnTo>
                  <a:lnTo>
                    <a:pt x="396" y="707"/>
                  </a:lnTo>
                  <a:lnTo>
                    <a:pt x="396" y="1582"/>
                  </a:lnTo>
                  <a:lnTo>
                    <a:pt x="0" y="1582"/>
                  </a:lnTo>
                  <a:lnTo>
                    <a:pt x="0" y="1426"/>
                  </a:lnTo>
                  <a:lnTo>
                    <a:pt x="238" y="1426"/>
                  </a:lnTo>
                  <a:lnTo>
                    <a:pt x="238" y="579"/>
                  </a:lnTo>
                  <a:lnTo>
                    <a:pt x="712" y="484"/>
                  </a:lnTo>
                  <a:lnTo>
                    <a:pt x="712" y="187"/>
                  </a:lnTo>
                  <a:lnTo>
                    <a:pt x="1661" y="0"/>
                  </a:lnTo>
                  <a:lnTo>
                    <a:pt x="1661" y="1426"/>
                  </a:lnTo>
                  <a:lnTo>
                    <a:pt x="1898" y="1426"/>
                  </a:lnTo>
                  <a:lnTo>
                    <a:pt x="1898" y="1582"/>
                  </a:lnTo>
                  <a:lnTo>
                    <a:pt x="1027" y="1582"/>
                  </a:lnTo>
                  <a:lnTo>
                    <a:pt x="1027" y="1229"/>
                  </a:lnTo>
                  <a:lnTo>
                    <a:pt x="1186" y="1072"/>
                  </a:lnTo>
                  <a:lnTo>
                    <a:pt x="1186" y="1426"/>
                  </a:lnTo>
                  <a:lnTo>
                    <a:pt x="1502" y="1426"/>
                  </a:lnTo>
                  <a:lnTo>
                    <a:pt x="1502" y="189"/>
                  </a:lnTo>
                  <a:lnTo>
                    <a:pt x="871" y="315"/>
                  </a:lnTo>
                  <a:lnTo>
                    <a:pt x="871" y="453"/>
                  </a:lnTo>
                  <a:lnTo>
                    <a:pt x="1186" y="391"/>
                  </a:lnTo>
                  <a:lnTo>
                    <a:pt x="1186" y="873"/>
                  </a:lnTo>
                  <a:lnTo>
                    <a:pt x="1184" y="873"/>
                  </a:lnTo>
                  <a:lnTo>
                    <a:pt x="1184" y="873"/>
                  </a:lnTo>
                  <a:lnTo>
                    <a:pt x="852" y="1205"/>
                  </a:lnTo>
                  <a:lnTo>
                    <a:pt x="629" y="982"/>
                  </a:lnTo>
                  <a:lnTo>
                    <a:pt x="740" y="870"/>
                  </a:lnTo>
                  <a:lnTo>
                    <a:pt x="852" y="982"/>
                  </a:lnTo>
                  <a:lnTo>
                    <a:pt x="1027" y="80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cxnSp>
        <p:nvCxnSpPr>
          <p:cNvPr id="258" name="Google Shape;258;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870777" y="1248875"/>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259" name="Google Shape;259;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919931" y="2777027"/>
            <a:ext cx="265849" cy="223707"/>
          </a:xfrm>
          <a:custGeom>
            <a:avLst/>
            <a:gdLst/>
            <a:ahLst/>
            <a:cxnLst/>
            <a:rect l="l" t="t" r="r" b="b"/>
            <a:pathLst>
              <a:path w="677322" h="569954" extrusionOk="0">
                <a:moveTo>
                  <a:pt x="0" y="569954"/>
                </a:moveTo>
                <a:lnTo>
                  <a:pt x="0" y="338662"/>
                </a:lnTo>
                <a:lnTo>
                  <a:pt x="338661" y="0"/>
                </a:lnTo>
                <a:lnTo>
                  <a:pt x="677322" y="338661"/>
                </a:lnTo>
                <a:lnTo>
                  <a:pt x="677322" y="569953"/>
                </a:lnTo>
                <a:lnTo>
                  <a:pt x="338661" y="231292"/>
                </a:lnTo>
                <a:close/>
              </a:path>
            </a:pathLst>
          </a:custGeom>
          <a:gradFill>
            <a:gsLst>
              <a:gs pos="0">
                <a:srgbClr val="A5A5A5"/>
              </a:gs>
              <a:gs pos="71000">
                <a:srgbClr val="A5A5A5">
                  <a:alpha val="0"/>
                </a:srgbClr>
              </a:gs>
              <a:gs pos="100000">
                <a:srgbClr val="A5A5A5">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60" name="Google Shape;260;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flipH="1">
            <a:off x="6217" y="2777027"/>
            <a:ext cx="265849" cy="223707"/>
          </a:xfrm>
          <a:custGeom>
            <a:avLst/>
            <a:gdLst/>
            <a:ahLst/>
            <a:cxnLst/>
            <a:rect l="l" t="t" r="r" b="b"/>
            <a:pathLst>
              <a:path w="677322" h="569954" extrusionOk="0">
                <a:moveTo>
                  <a:pt x="0" y="569954"/>
                </a:moveTo>
                <a:lnTo>
                  <a:pt x="0" y="338662"/>
                </a:lnTo>
                <a:lnTo>
                  <a:pt x="338661" y="0"/>
                </a:lnTo>
                <a:lnTo>
                  <a:pt x="677322" y="338661"/>
                </a:lnTo>
                <a:lnTo>
                  <a:pt x="677322" y="569953"/>
                </a:lnTo>
                <a:lnTo>
                  <a:pt x="338661" y="231292"/>
                </a:lnTo>
                <a:close/>
              </a:path>
            </a:pathLst>
          </a:custGeom>
          <a:gradFill>
            <a:gsLst>
              <a:gs pos="0">
                <a:srgbClr val="A5A5A5"/>
              </a:gs>
              <a:gs pos="71000">
                <a:srgbClr val="A5A5A5">
                  <a:alpha val="0"/>
                </a:srgbClr>
              </a:gs>
              <a:gs pos="100000">
                <a:srgbClr val="A5A5A5">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261" name="Google Shape;261;g1745f6b6926_1_177"/>
          <p:cNvGrpSpPr/>
          <p:nvPr/>
        </p:nvGrpSpPr>
        <p:grpSpPr>
          <a:xfrm>
            <a:off x="6150" y="3984741"/>
            <a:ext cx="2848500" cy="1749886"/>
            <a:chOff x="1453950" y="4289541"/>
            <a:chExt cx="2848500" cy="1749886"/>
          </a:xfrm>
        </p:grpSpPr>
        <p:sp>
          <p:nvSpPr>
            <p:cNvPr id="262" name="Google Shape;262;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606744" y="4289541"/>
              <a:ext cx="25431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Microsoft Yahei"/>
                  <a:ea typeface="Microsoft Yahei"/>
                  <a:cs typeface="Microsoft Yahei"/>
                  <a:sym typeface="Microsoft Yahei"/>
                </a:rPr>
                <a:t>Trash Type Query</a:t>
              </a:r>
              <a:endParaRPr sz="2000" b="0" i="0" u="none" strike="noStrike" cap="none">
                <a:solidFill>
                  <a:srgbClr val="3F3F3F"/>
                </a:solidFill>
                <a:latin typeface="Microsoft Yahei"/>
                <a:ea typeface="Microsoft Yahei"/>
                <a:cs typeface="Microsoft Yahei"/>
                <a:sym typeface="Microsoft Yahei"/>
              </a:endParaRPr>
            </a:p>
          </p:txBody>
        </p:sp>
        <p:sp>
          <p:nvSpPr>
            <p:cNvPr id="263" name="Google Shape;26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453950" y="5173927"/>
              <a:ext cx="2848500" cy="865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Shanghai Garbage</a:t>
              </a:r>
              <a:endParaRPr sz="1200">
                <a:solidFill>
                  <a:srgbClr val="7F7F7F"/>
                </a:solidFill>
                <a:latin typeface="Microsoft Yahei"/>
                <a:ea typeface="Microsoft Yahei"/>
                <a:cs typeface="Microsoft Yahei"/>
                <a:sym typeface="Microsoft Yahei"/>
              </a:endParaRPr>
            </a:p>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Classification System</a:t>
              </a:r>
              <a:endParaRPr sz="1200" b="0" i="0" u="none" strike="noStrike" cap="none">
                <a:solidFill>
                  <a:srgbClr val="7F7F7F"/>
                </a:solidFill>
                <a:latin typeface="Microsoft Yahei"/>
                <a:ea typeface="Microsoft Yahei"/>
                <a:cs typeface="Microsoft Yahei"/>
                <a:sym typeface="Microsoft Yahei"/>
              </a:endParaRPr>
            </a:p>
          </p:txBody>
        </p:sp>
        <p:grpSp>
          <p:nvGrpSpPr>
            <p:cNvPr id="264" name="Google Shape;264;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2707131" y="4945565"/>
              <a:ext cx="342189" cy="119400"/>
              <a:chOff x="2688281" y="6057516"/>
              <a:chExt cx="342189" cy="119400"/>
            </a:xfrm>
          </p:grpSpPr>
          <p:sp>
            <p:nvSpPr>
              <p:cNvPr id="265" name="Google Shape;265;g1745f6b6926_1_177"/>
              <p:cNvSpPr/>
              <p:nvPr/>
            </p:nvSpPr>
            <p:spPr>
              <a:xfrm>
                <a:off x="27995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66" name="Google Shape;266;g1745f6b6926_1_177"/>
              <p:cNvCxnSpPr/>
              <p:nvPr/>
            </p:nvCxnSpPr>
            <p:spPr>
              <a:xfrm flipH="1">
                <a:off x="26882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267" name="Google Shape;267;g1745f6b6926_1_177"/>
              <p:cNvCxnSpPr/>
              <p:nvPr/>
            </p:nvCxnSpPr>
            <p:spPr>
              <a:xfrm flipH="1">
                <a:off x="30079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268" name="Google Shape;268;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2225022" y="5005289"/>
              <a:ext cx="1306146" cy="0"/>
              <a:chOff x="2206172" y="6117240"/>
              <a:chExt cx="1306146" cy="0"/>
            </a:xfrm>
          </p:grpSpPr>
          <p:cxnSp>
            <p:nvCxnSpPr>
              <p:cNvPr id="269" name="Google Shape;269;g1745f6b6926_1_177"/>
              <p:cNvCxnSpPr/>
              <p:nvPr/>
            </p:nvCxnSpPr>
            <p:spPr>
              <a:xfrm>
                <a:off x="31727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270" name="Google Shape;270;g1745f6b6926_1_177"/>
              <p:cNvCxnSpPr/>
              <p:nvPr/>
            </p:nvCxnSpPr>
            <p:spPr>
              <a:xfrm>
                <a:off x="22061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grpSp>
        <p:nvGrpSpPr>
          <p:cNvPr id="271" name="Google Shape;271;g1745f6b6926_1_177"/>
          <p:cNvGrpSpPr/>
          <p:nvPr/>
        </p:nvGrpSpPr>
        <p:grpSpPr>
          <a:xfrm>
            <a:off x="1887500" y="2846275"/>
            <a:ext cx="2848510" cy="1380585"/>
            <a:chOff x="4829650" y="4289538"/>
            <a:chExt cx="2848510" cy="1380585"/>
          </a:xfrm>
        </p:grpSpPr>
        <p:sp>
          <p:nvSpPr>
            <p:cNvPr id="272" name="Google Shape;272;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4829650" y="4289538"/>
              <a:ext cx="28485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950">
                  <a:solidFill>
                    <a:srgbClr val="3F3F3F"/>
                  </a:solidFill>
                  <a:latin typeface="Microsoft Yahei"/>
                  <a:ea typeface="Microsoft Yahei"/>
                  <a:cs typeface="Microsoft Yahei"/>
                  <a:sym typeface="Microsoft Yahei"/>
                </a:rPr>
                <a:t>Baidu English Translation</a:t>
              </a:r>
              <a:endParaRPr sz="1950" b="0" i="0" u="none" strike="noStrike" cap="none">
                <a:solidFill>
                  <a:srgbClr val="3F3F3F"/>
                </a:solidFill>
                <a:latin typeface="Microsoft Yahei"/>
                <a:ea typeface="Microsoft Yahei"/>
                <a:cs typeface="Microsoft Yahei"/>
                <a:sym typeface="Microsoft Yahei"/>
              </a:endParaRPr>
            </a:p>
          </p:txBody>
        </p:sp>
        <p:sp>
          <p:nvSpPr>
            <p:cNvPr id="273" name="Google Shape;27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4829660" y="5097722"/>
              <a:ext cx="2848500" cy="5724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Chinese -&gt; English</a:t>
              </a:r>
              <a:endParaRPr sz="1200" b="0" i="0" u="none" strike="noStrike" cap="none">
                <a:solidFill>
                  <a:srgbClr val="7F7F7F"/>
                </a:solidFill>
                <a:latin typeface="Microsoft Yahei"/>
                <a:ea typeface="Microsoft Yahei"/>
                <a:cs typeface="Microsoft Yahei"/>
                <a:sym typeface="Microsoft Yahei"/>
              </a:endParaRPr>
            </a:p>
          </p:txBody>
        </p:sp>
        <p:grpSp>
          <p:nvGrpSpPr>
            <p:cNvPr id="274" name="Google Shape;274;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6096216" y="4945565"/>
              <a:ext cx="342189" cy="119400"/>
              <a:chOff x="2840681" y="6057516"/>
              <a:chExt cx="342189" cy="119400"/>
            </a:xfrm>
          </p:grpSpPr>
          <p:sp>
            <p:nvSpPr>
              <p:cNvPr id="275" name="Google Shape;275;g1745f6b6926_1_177"/>
              <p:cNvSpPr/>
              <p:nvPr/>
            </p:nvSpPr>
            <p:spPr>
              <a:xfrm>
                <a:off x="29519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76" name="Google Shape;276;g1745f6b6926_1_177"/>
              <p:cNvCxnSpPr/>
              <p:nvPr/>
            </p:nvCxnSpPr>
            <p:spPr>
              <a:xfrm flipH="1">
                <a:off x="28406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277" name="Google Shape;277;g1745f6b6926_1_177"/>
              <p:cNvCxnSpPr/>
              <p:nvPr/>
            </p:nvCxnSpPr>
            <p:spPr>
              <a:xfrm flipH="1">
                <a:off x="31603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278" name="Google Shape;278;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5614107" y="5005289"/>
              <a:ext cx="1306146" cy="0"/>
              <a:chOff x="2358572" y="6117240"/>
              <a:chExt cx="1306146" cy="0"/>
            </a:xfrm>
          </p:grpSpPr>
          <p:cxnSp>
            <p:nvCxnSpPr>
              <p:cNvPr id="279" name="Google Shape;279;g1745f6b6926_1_177"/>
              <p:cNvCxnSpPr/>
              <p:nvPr/>
            </p:nvCxnSpPr>
            <p:spPr>
              <a:xfrm>
                <a:off x="33251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280" name="Google Shape;280;g1745f6b6926_1_177"/>
              <p:cNvCxnSpPr/>
              <p:nvPr/>
            </p:nvCxnSpPr>
            <p:spPr>
              <a:xfrm>
                <a:off x="23585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grpSp>
        <p:nvGrpSpPr>
          <p:cNvPr id="281" name="Google Shape;281;g1745f6b6926_1_177"/>
          <p:cNvGrpSpPr/>
          <p:nvPr/>
        </p:nvGrpSpPr>
        <p:grpSpPr>
          <a:xfrm>
            <a:off x="4033670" y="4026150"/>
            <a:ext cx="2848505" cy="1456772"/>
            <a:chOff x="8038945" y="4289550"/>
            <a:chExt cx="2848505" cy="1456772"/>
          </a:xfrm>
        </p:grpSpPr>
        <p:sp>
          <p:nvSpPr>
            <p:cNvPr id="282" name="Google Shape;282;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38950" y="4289550"/>
              <a:ext cx="28485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dirty="0">
                  <a:solidFill>
                    <a:schemeClr val="accent1"/>
                  </a:solidFill>
                  <a:latin typeface="Microsoft Yahei"/>
                  <a:ea typeface="Microsoft Yahei"/>
                  <a:cs typeface="Microsoft Yahei"/>
                  <a:sym typeface="Microsoft Yahei"/>
                </a:rPr>
                <a:t>Flickr Image Crawler</a:t>
              </a:r>
              <a:endParaRPr sz="2000" b="0" i="0" u="none" strike="noStrike" cap="none" dirty="0">
                <a:solidFill>
                  <a:schemeClr val="accent1"/>
                </a:solidFill>
                <a:latin typeface="Microsoft Yahei"/>
                <a:ea typeface="Microsoft Yahei"/>
                <a:cs typeface="Microsoft Yahei"/>
                <a:sym typeface="Microsoft Yahei"/>
              </a:endParaRPr>
            </a:p>
          </p:txBody>
        </p:sp>
        <p:sp>
          <p:nvSpPr>
            <p:cNvPr id="283" name="Google Shape;28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38945" y="5173922"/>
              <a:ext cx="2848500" cy="5724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Download Images through Flickr API</a:t>
              </a:r>
              <a:endParaRPr sz="1200" b="0" i="0" u="none" strike="noStrike" cap="none">
                <a:solidFill>
                  <a:srgbClr val="7F7F7F"/>
                </a:solidFill>
                <a:latin typeface="Microsoft Yahei"/>
                <a:ea typeface="Microsoft Yahei"/>
                <a:cs typeface="Microsoft Yahei"/>
                <a:sym typeface="Microsoft Yahei"/>
              </a:endParaRPr>
            </a:p>
          </p:txBody>
        </p:sp>
        <p:grpSp>
          <p:nvGrpSpPr>
            <p:cNvPr id="284" name="Google Shape;284;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332901" y="4945565"/>
              <a:ext cx="342189" cy="119400"/>
              <a:chOff x="2840681" y="6057516"/>
              <a:chExt cx="342189" cy="119400"/>
            </a:xfrm>
          </p:grpSpPr>
          <p:sp>
            <p:nvSpPr>
              <p:cNvPr id="285" name="Google Shape;285;g1745f6b6926_1_177"/>
              <p:cNvSpPr/>
              <p:nvPr/>
            </p:nvSpPr>
            <p:spPr>
              <a:xfrm>
                <a:off x="29519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86" name="Google Shape;286;g1745f6b6926_1_177"/>
              <p:cNvCxnSpPr/>
              <p:nvPr/>
            </p:nvCxnSpPr>
            <p:spPr>
              <a:xfrm flipH="1">
                <a:off x="28406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287" name="Google Shape;287;g1745f6b6926_1_177"/>
              <p:cNvCxnSpPr/>
              <p:nvPr/>
            </p:nvCxnSpPr>
            <p:spPr>
              <a:xfrm flipH="1">
                <a:off x="31603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288" name="Google Shape;288;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8850792" y="5005289"/>
              <a:ext cx="1306146" cy="0"/>
              <a:chOff x="2358572" y="6117240"/>
              <a:chExt cx="1306146" cy="0"/>
            </a:xfrm>
          </p:grpSpPr>
          <p:cxnSp>
            <p:nvCxnSpPr>
              <p:cNvPr id="289" name="Google Shape;289;g1745f6b6926_1_177"/>
              <p:cNvCxnSpPr/>
              <p:nvPr/>
            </p:nvCxnSpPr>
            <p:spPr>
              <a:xfrm>
                <a:off x="33251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290" name="Google Shape;290;g1745f6b6926_1_177"/>
              <p:cNvCxnSpPr/>
              <p:nvPr/>
            </p:nvCxnSpPr>
            <p:spPr>
              <a:xfrm>
                <a:off x="23585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pic>
        <p:nvPicPr>
          <p:cNvPr id="291" name="Google Shape;291;g1745f6b6926_1_177"/>
          <p:cNvPicPr preferRelativeResize="0"/>
          <p:nvPr/>
        </p:nvPicPr>
        <p:blipFill rotWithShape="1">
          <a:blip r:embed="rId3">
            <a:alphaModFix/>
          </a:blip>
          <a:srcRect t="30094"/>
          <a:stretch/>
        </p:blipFill>
        <p:spPr>
          <a:xfrm>
            <a:off x="453075" y="5475538"/>
            <a:ext cx="1954650" cy="1206925"/>
          </a:xfrm>
          <a:prstGeom prst="rect">
            <a:avLst/>
          </a:prstGeom>
          <a:noFill/>
          <a:ln>
            <a:noFill/>
          </a:ln>
        </p:spPr>
      </p:pic>
      <p:pic>
        <p:nvPicPr>
          <p:cNvPr id="292" name="Google Shape;292;g1745f6b6926_1_177"/>
          <p:cNvPicPr preferRelativeResize="0"/>
          <p:nvPr/>
        </p:nvPicPr>
        <p:blipFill>
          <a:blip r:embed="rId4">
            <a:alphaModFix/>
          </a:blip>
          <a:stretch>
            <a:fillRect/>
          </a:stretch>
        </p:blipFill>
        <p:spPr>
          <a:xfrm>
            <a:off x="2334425" y="1428725"/>
            <a:ext cx="1954650" cy="1225098"/>
          </a:xfrm>
          <a:prstGeom prst="rect">
            <a:avLst/>
          </a:prstGeom>
          <a:noFill/>
          <a:ln>
            <a:noFill/>
          </a:ln>
        </p:spPr>
      </p:pic>
      <p:pic>
        <p:nvPicPr>
          <p:cNvPr id="293" name="Google Shape;293;g1745f6b6926_1_177"/>
          <p:cNvPicPr preferRelativeResize="0"/>
          <p:nvPr/>
        </p:nvPicPr>
        <p:blipFill>
          <a:blip r:embed="rId5">
            <a:alphaModFix/>
          </a:blip>
          <a:stretch>
            <a:fillRect/>
          </a:stretch>
        </p:blipFill>
        <p:spPr>
          <a:xfrm>
            <a:off x="4186375" y="5330528"/>
            <a:ext cx="2543098" cy="1430498"/>
          </a:xfrm>
          <a:prstGeom prst="rect">
            <a:avLst/>
          </a:prstGeom>
          <a:noFill/>
          <a:ln>
            <a:noFill/>
          </a:ln>
        </p:spPr>
      </p:pic>
      <p:grpSp>
        <p:nvGrpSpPr>
          <p:cNvPr id="294" name="Google Shape;294;g1745f6b6926_1_177"/>
          <p:cNvGrpSpPr/>
          <p:nvPr/>
        </p:nvGrpSpPr>
        <p:grpSpPr>
          <a:xfrm>
            <a:off x="9367575" y="4074450"/>
            <a:ext cx="2848585" cy="1456785"/>
            <a:chOff x="6264000" y="5390900"/>
            <a:chExt cx="2848585" cy="1456785"/>
          </a:xfrm>
        </p:grpSpPr>
        <p:sp>
          <p:nvSpPr>
            <p:cNvPr id="295" name="Google Shape;29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264000" y="5390900"/>
              <a:ext cx="28485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Microsoft Yahei"/>
                  <a:ea typeface="Microsoft Yahei"/>
                  <a:cs typeface="Microsoft Yahei"/>
                  <a:sym typeface="Microsoft Yahei"/>
                </a:rPr>
                <a:t>Model Construction</a:t>
              </a:r>
              <a:endParaRPr sz="2000" b="0" i="0" u="none" strike="noStrike" cap="none">
                <a:solidFill>
                  <a:srgbClr val="3F3F3F"/>
                </a:solidFill>
                <a:latin typeface="Microsoft Yahei"/>
                <a:ea typeface="Microsoft Yahei"/>
                <a:cs typeface="Microsoft Yahei"/>
                <a:sym typeface="Microsoft Yahei"/>
              </a:endParaRPr>
            </a:p>
          </p:txBody>
        </p:sp>
        <p:sp>
          <p:nvSpPr>
            <p:cNvPr id="296" name="Google Shape;296;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264085" y="6275285"/>
              <a:ext cx="2848500" cy="5724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MLP, CNN, ANN</a:t>
              </a:r>
              <a:endParaRPr sz="1200" b="0" i="0" u="none" strike="noStrike" cap="none">
                <a:solidFill>
                  <a:srgbClr val="7F7F7F"/>
                </a:solidFill>
                <a:latin typeface="Microsoft Yahei"/>
                <a:ea typeface="Microsoft Yahei"/>
                <a:cs typeface="Microsoft Yahei"/>
                <a:sym typeface="Microsoft Yahei"/>
              </a:endParaRPr>
            </a:p>
          </p:txBody>
        </p:sp>
        <p:grpSp>
          <p:nvGrpSpPr>
            <p:cNvPr id="297" name="Google Shape;297;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530641" y="6046928"/>
              <a:ext cx="342189" cy="119400"/>
              <a:chOff x="2840681" y="6057516"/>
              <a:chExt cx="342189" cy="119400"/>
            </a:xfrm>
          </p:grpSpPr>
          <p:sp>
            <p:nvSpPr>
              <p:cNvPr id="298" name="Google Shape;298;g1745f6b6926_1_177"/>
              <p:cNvSpPr/>
              <p:nvPr/>
            </p:nvSpPr>
            <p:spPr>
              <a:xfrm>
                <a:off x="29519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99" name="Google Shape;299;g1745f6b6926_1_177"/>
              <p:cNvCxnSpPr/>
              <p:nvPr/>
            </p:nvCxnSpPr>
            <p:spPr>
              <a:xfrm flipH="1">
                <a:off x="28406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300" name="Google Shape;300;g1745f6b6926_1_177"/>
              <p:cNvCxnSpPr/>
              <p:nvPr/>
            </p:nvCxnSpPr>
            <p:spPr>
              <a:xfrm flipH="1">
                <a:off x="31603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301" name="Google Shape;30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048532" y="6106652"/>
              <a:ext cx="1306146" cy="0"/>
              <a:chOff x="2358572" y="6117240"/>
              <a:chExt cx="1306146" cy="0"/>
            </a:xfrm>
          </p:grpSpPr>
          <p:cxnSp>
            <p:nvCxnSpPr>
              <p:cNvPr id="302" name="Google Shape;302;g1745f6b6926_1_177"/>
              <p:cNvCxnSpPr/>
              <p:nvPr/>
            </p:nvCxnSpPr>
            <p:spPr>
              <a:xfrm>
                <a:off x="33251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303" name="Google Shape;303;g1745f6b6926_1_177"/>
              <p:cNvCxnSpPr/>
              <p:nvPr/>
            </p:nvCxnSpPr>
            <p:spPr>
              <a:xfrm>
                <a:off x="23585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grpSp>
        <p:nvGrpSpPr>
          <p:cNvPr id="304" name="Google Shape;304;g1745f6b6926_1_177"/>
          <p:cNvGrpSpPr/>
          <p:nvPr/>
        </p:nvGrpSpPr>
        <p:grpSpPr>
          <a:xfrm>
            <a:off x="6747600" y="2808175"/>
            <a:ext cx="2848585" cy="1456772"/>
            <a:chOff x="11248175" y="5439475"/>
            <a:chExt cx="2848585" cy="1456772"/>
          </a:xfrm>
        </p:grpSpPr>
        <p:sp>
          <p:nvSpPr>
            <p:cNvPr id="305" name="Google Shape;30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48175" y="5439475"/>
              <a:ext cx="28485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Microsoft Yahei"/>
                  <a:ea typeface="Microsoft Yahei"/>
                  <a:cs typeface="Microsoft Yahei"/>
                  <a:sym typeface="Microsoft Yahei"/>
                </a:rPr>
                <a:t>Data Pre-processing</a:t>
              </a:r>
              <a:endParaRPr sz="2000" b="0" i="0" u="none" strike="noStrike" cap="none">
                <a:solidFill>
                  <a:srgbClr val="3F3F3F"/>
                </a:solidFill>
                <a:latin typeface="Microsoft Yahei"/>
                <a:ea typeface="Microsoft Yahei"/>
                <a:cs typeface="Microsoft Yahei"/>
                <a:sym typeface="Microsoft Yahei"/>
              </a:endParaRPr>
            </a:p>
          </p:txBody>
        </p:sp>
        <p:sp>
          <p:nvSpPr>
            <p:cNvPr id="306" name="Google Shape;306;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48260" y="6323847"/>
              <a:ext cx="2848500" cy="5724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Over sampling - Geometric Smote</a:t>
              </a:r>
              <a:endParaRPr sz="1200">
                <a:solidFill>
                  <a:srgbClr val="7F7F7F"/>
                </a:solidFill>
                <a:latin typeface="Microsoft Yahei"/>
                <a:ea typeface="Microsoft Yahei"/>
                <a:cs typeface="Microsoft Yahei"/>
                <a:sym typeface="Microsoft Yahei"/>
              </a:endParaRPr>
            </a:p>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Resnet50+Kmeans remove images</a:t>
              </a:r>
              <a:endParaRPr sz="1200">
                <a:solidFill>
                  <a:srgbClr val="7F7F7F"/>
                </a:solidFill>
                <a:latin typeface="Microsoft Yahei"/>
                <a:ea typeface="Microsoft Yahei"/>
                <a:cs typeface="Microsoft Yahei"/>
                <a:sym typeface="Microsoft Yahei"/>
              </a:endParaRPr>
            </a:p>
          </p:txBody>
        </p:sp>
        <p:grpSp>
          <p:nvGrpSpPr>
            <p:cNvPr id="307" name="Google Shape;307;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12514816" y="6095490"/>
              <a:ext cx="342189" cy="119400"/>
              <a:chOff x="2840681" y="6057516"/>
              <a:chExt cx="342189" cy="119400"/>
            </a:xfrm>
          </p:grpSpPr>
          <p:sp>
            <p:nvSpPr>
              <p:cNvPr id="308" name="Google Shape;308;g1745f6b6926_1_177"/>
              <p:cNvSpPr/>
              <p:nvPr/>
            </p:nvSpPr>
            <p:spPr>
              <a:xfrm>
                <a:off x="29519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09" name="Google Shape;309;g1745f6b6926_1_177"/>
              <p:cNvCxnSpPr/>
              <p:nvPr/>
            </p:nvCxnSpPr>
            <p:spPr>
              <a:xfrm flipH="1">
                <a:off x="28406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310" name="Google Shape;310;g1745f6b6926_1_177"/>
              <p:cNvCxnSpPr/>
              <p:nvPr/>
            </p:nvCxnSpPr>
            <p:spPr>
              <a:xfrm flipH="1">
                <a:off x="31603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311" name="Google Shape;31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12032707" y="6155214"/>
              <a:ext cx="1306146" cy="0"/>
              <a:chOff x="2358572" y="6117240"/>
              <a:chExt cx="1306146" cy="0"/>
            </a:xfrm>
          </p:grpSpPr>
          <p:cxnSp>
            <p:nvCxnSpPr>
              <p:cNvPr id="312" name="Google Shape;312;g1745f6b6926_1_177"/>
              <p:cNvCxnSpPr/>
              <p:nvPr/>
            </p:nvCxnSpPr>
            <p:spPr>
              <a:xfrm>
                <a:off x="33251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313" name="Google Shape;313;g1745f6b6926_1_177"/>
              <p:cNvCxnSpPr/>
              <p:nvPr/>
            </p:nvCxnSpPr>
            <p:spPr>
              <a:xfrm>
                <a:off x="23585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grpSp>
        <p:nvGrpSpPr>
          <p:cNvPr id="314" name="Google Shape;314;g1745f6b6926_1_177"/>
          <p:cNvGrpSpPr/>
          <p:nvPr/>
        </p:nvGrpSpPr>
        <p:grpSpPr>
          <a:xfrm>
            <a:off x="7518783" y="4206575"/>
            <a:ext cx="1306200" cy="1306200"/>
            <a:chOff x="5443570" y="2235550"/>
            <a:chExt cx="1306200" cy="1306200"/>
          </a:xfrm>
        </p:grpSpPr>
        <p:grpSp>
          <p:nvGrpSpPr>
            <p:cNvPr id="315" name="Google Shape;31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5443570" y="2235550"/>
              <a:ext cx="1306200" cy="1306200"/>
              <a:chOff x="5442857" y="2590800"/>
              <a:chExt cx="1306200" cy="1306200"/>
            </a:xfrm>
          </p:grpSpPr>
          <p:sp>
            <p:nvSpPr>
              <p:cNvPr id="316" name="Google Shape;316;g1745f6b6926_1_177"/>
              <p:cNvSpPr/>
              <p:nvPr/>
            </p:nvSpPr>
            <p:spPr>
              <a:xfrm>
                <a:off x="5442857" y="2590800"/>
                <a:ext cx="1306200" cy="1306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Microsoft Yahei"/>
                  <a:ea typeface="Microsoft Yahei"/>
                  <a:cs typeface="Microsoft Yahei"/>
                  <a:sym typeface="Microsoft Yahei"/>
                </a:endParaRPr>
              </a:p>
            </p:txBody>
          </p:sp>
          <p:grpSp>
            <p:nvGrpSpPr>
              <p:cNvPr id="317" name="Google Shape;317;g1745f6b6926_1_177"/>
              <p:cNvGrpSpPr/>
              <p:nvPr/>
            </p:nvGrpSpPr>
            <p:grpSpPr>
              <a:xfrm>
                <a:off x="5526316" y="2674261"/>
                <a:ext cx="1139400" cy="1139400"/>
                <a:chOff x="2289631" y="2674261"/>
                <a:chExt cx="1139400" cy="1139400"/>
              </a:xfrm>
            </p:grpSpPr>
            <p:sp>
              <p:nvSpPr>
                <p:cNvPr id="318" name="Google Shape;318;g1745f6b6926_1_177"/>
                <p:cNvSpPr/>
                <p:nvPr/>
              </p:nvSpPr>
              <p:spPr>
                <a:xfrm>
                  <a:off x="2289631" y="2674261"/>
                  <a:ext cx="1139400" cy="1139400"/>
                </a:xfrm>
                <a:prstGeom prst="arc">
                  <a:avLst>
                    <a:gd name="adj1" fmla="val 9987353"/>
                    <a:gd name="adj2" fmla="val 19754839"/>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19" name="Google Shape;319;g1745f6b6926_1_177"/>
                <p:cNvSpPr/>
                <p:nvPr/>
              </p:nvSpPr>
              <p:spPr>
                <a:xfrm>
                  <a:off x="2289631" y="2674261"/>
                  <a:ext cx="1139400" cy="1139400"/>
                </a:xfrm>
                <a:prstGeom prst="arc">
                  <a:avLst>
                    <a:gd name="adj1" fmla="val 7630731"/>
                    <a:gd name="adj2" fmla="val 94445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20" name="Google Shape;320;g1745f6b6926_1_177"/>
                <p:cNvSpPr/>
                <p:nvPr/>
              </p:nvSpPr>
              <p:spPr>
                <a:xfrm>
                  <a:off x="2289631" y="2674261"/>
                  <a:ext cx="1139400" cy="1139400"/>
                </a:xfrm>
                <a:prstGeom prst="arc">
                  <a:avLst>
                    <a:gd name="adj1" fmla="val 20501549"/>
                    <a:gd name="adj2" fmla="val 69382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321" name="Google Shape;32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5820489" y="2658459"/>
              <a:ext cx="552451" cy="460469"/>
            </a:xfrm>
            <a:custGeom>
              <a:avLst/>
              <a:gdLst/>
              <a:ahLst/>
              <a:cxnLst/>
              <a:rect l="l" t="t" r="r" b="b"/>
              <a:pathLst>
                <a:path w="1898" h="1582" extrusionOk="0">
                  <a:moveTo>
                    <a:pt x="1027" y="806"/>
                  </a:moveTo>
                  <a:lnTo>
                    <a:pt x="1027" y="581"/>
                  </a:lnTo>
                  <a:lnTo>
                    <a:pt x="396" y="707"/>
                  </a:lnTo>
                  <a:lnTo>
                    <a:pt x="396" y="1582"/>
                  </a:lnTo>
                  <a:lnTo>
                    <a:pt x="0" y="1582"/>
                  </a:lnTo>
                  <a:lnTo>
                    <a:pt x="0" y="1426"/>
                  </a:lnTo>
                  <a:lnTo>
                    <a:pt x="238" y="1426"/>
                  </a:lnTo>
                  <a:lnTo>
                    <a:pt x="238" y="579"/>
                  </a:lnTo>
                  <a:lnTo>
                    <a:pt x="712" y="484"/>
                  </a:lnTo>
                  <a:lnTo>
                    <a:pt x="712" y="187"/>
                  </a:lnTo>
                  <a:lnTo>
                    <a:pt x="1661" y="0"/>
                  </a:lnTo>
                  <a:lnTo>
                    <a:pt x="1661" y="1426"/>
                  </a:lnTo>
                  <a:lnTo>
                    <a:pt x="1898" y="1426"/>
                  </a:lnTo>
                  <a:lnTo>
                    <a:pt x="1898" y="1582"/>
                  </a:lnTo>
                  <a:lnTo>
                    <a:pt x="1027" y="1582"/>
                  </a:lnTo>
                  <a:lnTo>
                    <a:pt x="1027" y="1229"/>
                  </a:lnTo>
                  <a:lnTo>
                    <a:pt x="1186" y="1072"/>
                  </a:lnTo>
                  <a:lnTo>
                    <a:pt x="1186" y="1426"/>
                  </a:lnTo>
                  <a:lnTo>
                    <a:pt x="1502" y="1426"/>
                  </a:lnTo>
                  <a:lnTo>
                    <a:pt x="1502" y="189"/>
                  </a:lnTo>
                  <a:lnTo>
                    <a:pt x="871" y="315"/>
                  </a:lnTo>
                  <a:lnTo>
                    <a:pt x="871" y="453"/>
                  </a:lnTo>
                  <a:lnTo>
                    <a:pt x="1186" y="391"/>
                  </a:lnTo>
                  <a:lnTo>
                    <a:pt x="1186" y="873"/>
                  </a:lnTo>
                  <a:lnTo>
                    <a:pt x="1184" y="873"/>
                  </a:lnTo>
                  <a:lnTo>
                    <a:pt x="1184" y="873"/>
                  </a:lnTo>
                  <a:lnTo>
                    <a:pt x="852" y="1205"/>
                  </a:lnTo>
                  <a:lnTo>
                    <a:pt x="629" y="982"/>
                  </a:lnTo>
                  <a:lnTo>
                    <a:pt x="740" y="870"/>
                  </a:lnTo>
                  <a:lnTo>
                    <a:pt x="852" y="982"/>
                  </a:lnTo>
                  <a:lnTo>
                    <a:pt x="1027" y="80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pic>
        <p:nvPicPr>
          <p:cNvPr id="322" name="Google Shape;322;g1745f6b6926_1_177"/>
          <p:cNvPicPr preferRelativeResize="0"/>
          <p:nvPr/>
        </p:nvPicPr>
        <p:blipFill>
          <a:blip r:embed="rId6">
            <a:alphaModFix/>
          </a:blip>
          <a:stretch>
            <a:fillRect/>
          </a:stretch>
        </p:blipFill>
        <p:spPr>
          <a:xfrm>
            <a:off x="6879813" y="1388175"/>
            <a:ext cx="2584127" cy="1306200"/>
          </a:xfrm>
          <a:prstGeom prst="rect">
            <a:avLst/>
          </a:prstGeom>
          <a:noFill/>
          <a:ln>
            <a:noFill/>
          </a:ln>
        </p:spPr>
      </p:pic>
      <p:pic>
        <p:nvPicPr>
          <p:cNvPr id="323" name="Google Shape;323;g1745f6b6926_1_177"/>
          <p:cNvPicPr preferRelativeResize="0"/>
          <p:nvPr/>
        </p:nvPicPr>
        <p:blipFill>
          <a:blip r:embed="rId7">
            <a:alphaModFix/>
          </a:blip>
          <a:stretch>
            <a:fillRect/>
          </a:stretch>
        </p:blipFill>
        <p:spPr>
          <a:xfrm>
            <a:off x="9461575" y="5330524"/>
            <a:ext cx="2700750" cy="910039"/>
          </a:xfrm>
          <a:prstGeom prst="rect">
            <a:avLst/>
          </a:prstGeom>
          <a:noFill/>
          <a:ln>
            <a:noFill/>
          </a:ln>
        </p:spPr>
      </p:pic>
      <p:grpSp>
        <p:nvGrpSpPr>
          <p:cNvPr id="324" name="Google Shape;324;g1745f6b6926_1_177"/>
          <p:cNvGrpSpPr/>
          <p:nvPr/>
        </p:nvGrpSpPr>
        <p:grpSpPr>
          <a:xfrm>
            <a:off x="10158848" y="2235550"/>
            <a:ext cx="1306200" cy="1306200"/>
            <a:chOff x="2206885" y="2235550"/>
            <a:chExt cx="1306200" cy="1306200"/>
          </a:xfrm>
        </p:grpSpPr>
        <p:grpSp>
          <p:nvGrpSpPr>
            <p:cNvPr id="325" name="Google Shape;32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2206885" y="2235550"/>
              <a:ext cx="1306200" cy="1306200"/>
              <a:chOff x="2206172" y="2590800"/>
              <a:chExt cx="1306200" cy="1306200"/>
            </a:xfrm>
          </p:grpSpPr>
          <p:sp>
            <p:nvSpPr>
              <p:cNvPr id="326" name="Google Shape;326;g1745f6b6926_1_177"/>
              <p:cNvSpPr/>
              <p:nvPr/>
            </p:nvSpPr>
            <p:spPr>
              <a:xfrm>
                <a:off x="2206172" y="2590800"/>
                <a:ext cx="1306200" cy="1306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327" name="Google Shape;327;g1745f6b6926_1_177"/>
              <p:cNvGrpSpPr/>
              <p:nvPr/>
            </p:nvGrpSpPr>
            <p:grpSpPr>
              <a:xfrm>
                <a:off x="2289553" y="2674187"/>
                <a:ext cx="1139471" cy="1139448"/>
                <a:chOff x="2289553" y="2674187"/>
                <a:chExt cx="1139471" cy="1139448"/>
              </a:xfrm>
            </p:grpSpPr>
            <p:sp>
              <p:nvSpPr>
                <p:cNvPr id="328" name="Google Shape;328;g1745f6b6926_1_177"/>
                <p:cNvSpPr/>
                <p:nvPr/>
              </p:nvSpPr>
              <p:spPr>
                <a:xfrm>
                  <a:off x="2289553" y="2674187"/>
                  <a:ext cx="1059338" cy="703174"/>
                </a:xfrm>
                <a:custGeom>
                  <a:avLst/>
                  <a:gdLst/>
                  <a:ahLst/>
                  <a:cxnLst/>
                  <a:rect l="l" t="t" r="r" b="b"/>
                  <a:pathLst>
                    <a:path w="1059338" h="703174" extrusionOk="0">
                      <a:moveTo>
                        <a:pt x="15920" y="703174"/>
                      </a:moveTo>
                      <a:cubicBezTo>
                        <a:pt x="-50056" y="429294"/>
                        <a:pt x="94060" y="148318"/>
                        <a:pt x="354987" y="42111"/>
                      </a:cubicBezTo>
                      <a:cubicBezTo>
                        <a:pt x="615914" y="-64096"/>
                        <a:pt x="915288" y="36360"/>
                        <a:pt x="1059338" y="278459"/>
                      </a:cubicBezTo>
                      <a:lnTo>
                        <a:pt x="15920" y="703174"/>
                      </a:lnTo>
                      <a:close/>
                    </a:path>
                    <a:path w="1059338" h="703174" fill="none" extrusionOk="0">
                      <a:moveTo>
                        <a:pt x="15920" y="703174"/>
                      </a:moveTo>
                      <a:cubicBezTo>
                        <a:pt x="-50056" y="429294"/>
                        <a:pt x="94060" y="148318"/>
                        <a:pt x="354987" y="42111"/>
                      </a:cubicBezTo>
                      <a:cubicBezTo>
                        <a:pt x="615914" y="-64096"/>
                        <a:pt x="915288" y="36360"/>
                        <a:pt x="1059338" y="278459"/>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29" name="Google Shape;329;g1745f6b6926_1_177"/>
                <p:cNvSpPr/>
                <p:nvPr/>
              </p:nvSpPr>
              <p:spPr>
                <a:xfrm>
                  <a:off x="2333340" y="3462781"/>
                  <a:ext cx="181713" cy="235060"/>
                </a:xfrm>
                <a:custGeom>
                  <a:avLst/>
                  <a:gdLst/>
                  <a:ahLst/>
                  <a:cxnLst/>
                  <a:rect l="l" t="t" r="r" b="b"/>
                  <a:pathLst>
                    <a:path w="181713" h="235060" extrusionOk="0">
                      <a:moveTo>
                        <a:pt x="181713" y="235060"/>
                      </a:moveTo>
                      <a:cubicBezTo>
                        <a:pt x="101417" y="174159"/>
                        <a:pt x="38713" y="93047"/>
                        <a:pt x="0" y="0"/>
                      </a:cubicBezTo>
                      <a:lnTo>
                        <a:pt x="181713" y="235060"/>
                      </a:lnTo>
                      <a:close/>
                    </a:path>
                    <a:path w="181713" h="235060" fill="none" extrusionOk="0">
                      <a:moveTo>
                        <a:pt x="181713" y="235060"/>
                      </a:moveTo>
                      <a:cubicBezTo>
                        <a:pt x="101417" y="174159"/>
                        <a:pt x="38713" y="93047"/>
                        <a:pt x="0" y="0"/>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30" name="Google Shape;330;g1745f6b6926_1_177"/>
                <p:cNvSpPr/>
                <p:nvPr/>
              </p:nvSpPr>
              <p:spPr>
                <a:xfrm>
                  <a:off x="2612823" y="3064996"/>
                  <a:ext cx="816201" cy="748639"/>
                </a:xfrm>
                <a:custGeom>
                  <a:avLst/>
                  <a:gdLst/>
                  <a:ahLst/>
                  <a:cxnLst/>
                  <a:rect l="l" t="t" r="r" b="b"/>
                  <a:pathLst>
                    <a:path w="816201" h="748639" extrusionOk="0">
                      <a:moveTo>
                        <a:pt x="787343" y="0"/>
                      </a:moveTo>
                      <a:cubicBezTo>
                        <a:pt x="859122" y="216943"/>
                        <a:pt x="794325" y="455783"/>
                        <a:pt x="622745" y="606703"/>
                      </a:cubicBezTo>
                      <a:cubicBezTo>
                        <a:pt x="451166" y="757622"/>
                        <a:pt x="206011" y="791415"/>
                        <a:pt x="0" y="692543"/>
                      </a:cubicBezTo>
                      <a:lnTo>
                        <a:pt x="787343" y="0"/>
                      </a:lnTo>
                      <a:close/>
                    </a:path>
                    <a:path w="816201" h="748639" fill="none" extrusionOk="0">
                      <a:moveTo>
                        <a:pt x="787343" y="0"/>
                      </a:moveTo>
                      <a:cubicBezTo>
                        <a:pt x="859122" y="216943"/>
                        <a:pt x="794325" y="455783"/>
                        <a:pt x="622745" y="606703"/>
                      </a:cubicBezTo>
                      <a:cubicBezTo>
                        <a:pt x="451166" y="757622"/>
                        <a:pt x="206011" y="791415"/>
                        <a:pt x="0" y="692543"/>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331" name="Google Shape;33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630084" y="2658603"/>
              <a:ext cx="459891" cy="460182"/>
            </a:xfrm>
            <a:custGeom>
              <a:avLst/>
              <a:gdLst/>
              <a:ahLst/>
              <a:cxnLst/>
              <a:rect l="l" t="t" r="r" b="b"/>
              <a:pathLst>
                <a:path w="1580" h="1581" extrusionOk="0">
                  <a:moveTo>
                    <a:pt x="156" y="1424"/>
                  </a:moveTo>
                  <a:lnTo>
                    <a:pt x="1580" y="1424"/>
                  </a:lnTo>
                  <a:lnTo>
                    <a:pt x="1580" y="1581"/>
                  </a:lnTo>
                  <a:lnTo>
                    <a:pt x="0" y="1581"/>
                  </a:lnTo>
                  <a:lnTo>
                    <a:pt x="0" y="0"/>
                  </a:lnTo>
                  <a:lnTo>
                    <a:pt x="156" y="0"/>
                  </a:lnTo>
                  <a:lnTo>
                    <a:pt x="156" y="1424"/>
                  </a:lnTo>
                  <a:close/>
                  <a:moveTo>
                    <a:pt x="393" y="712"/>
                  </a:moveTo>
                  <a:lnTo>
                    <a:pt x="552" y="712"/>
                  </a:lnTo>
                  <a:lnTo>
                    <a:pt x="552" y="1265"/>
                  </a:lnTo>
                  <a:lnTo>
                    <a:pt x="393" y="1265"/>
                  </a:lnTo>
                  <a:lnTo>
                    <a:pt x="393" y="712"/>
                  </a:lnTo>
                  <a:close/>
                  <a:moveTo>
                    <a:pt x="830" y="238"/>
                  </a:moveTo>
                  <a:lnTo>
                    <a:pt x="987" y="238"/>
                  </a:lnTo>
                  <a:lnTo>
                    <a:pt x="987" y="1265"/>
                  </a:lnTo>
                  <a:lnTo>
                    <a:pt x="830" y="1265"/>
                  </a:lnTo>
                  <a:lnTo>
                    <a:pt x="830" y="238"/>
                  </a:lnTo>
                  <a:close/>
                  <a:moveTo>
                    <a:pt x="1264" y="475"/>
                  </a:moveTo>
                  <a:lnTo>
                    <a:pt x="1423" y="475"/>
                  </a:lnTo>
                  <a:lnTo>
                    <a:pt x="1423" y="1265"/>
                  </a:lnTo>
                  <a:lnTo>
                    <a:pt x="1264" y="1265"/>
                  </a:lnTo>
                  <a:lnTo>
                    <a:pt x="1264" y="47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a:solidFill>
                  <a:schemeClr val="dk2"/>
                </a:solidFill>
                <a:latin typeface="Microsoft Yahei"/>
                <a:ea typeface="Microsoft Yahei"/>
                <a:cs typeface="Microsoft Yahei"/>
                <a:sym typeface="Microsoft Yahei"/>
              </a:rPr>
              <a:t>MLP</a:t>
            </a:r>
            <a:endParaRPr sz="5400" b="0" i="0" u="none" strike="noStrike" cap="none">
              <a:solidFill>
                <a:schemeClr val="dk2"/>
              </a:solidFill>
              <a:latin typeface="Microsoft Yahei"/>
              <a:ea typeface="Microsoft Yahei"/>
              <a:cs typeface="Microsoft Yahei"/>
              <a:sym typeface="Microsoft Yahei"/>
            </a:endParaRPr>
          </a:p>
        </p:txBody>
      </p:sp>
      <p:sp>
        <p:nvSpPr>
          <p:cNvPr id="337" name="Google Shape;337;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03</a:t>
            </a:r>
            <a:endParaRPr sz="5400" b="0" i="0" u="none" strike="noStrike" cap="none">
              <a:solidFill>
                <a:schemeClr val="dk2"/>
              </a:solidFill>
              <a:latin typeface="Microsoft Yahei"/>
              <a:ea typeface="Microsoft Yahei"/>
              <a:cs typeface="Microsoft Yahei"/>
              <a:sym typeface="Microsoft Yahei"/>
            </a:endParaRPr>
          </a:p>
        </p:txBody>
      </p:sp>
      <p:cxnSp>
        <p:nvCxnSpPr>
          <p:cNvPr id="338" name="Google Shape;338;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339" name="Google Shape;339;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0" name="Google Shape;340;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1" name="Google Shape;341;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2" name="Google Shape;342;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3" name="Google Shape;343;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4" name="Google Shape;344;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5" name="Google Shape;345;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46" name="Google Shape;346;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347" name="Google Shape;347;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348" name="Google Shape;348;g1745f6b6926_1_25"/>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9" name="Google Shape;349;g1745f6b6926_1_25"/>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50" name="Google Shape;350;g1745f6b6926_1_25"/>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重生">
      <a:dk1>
        <a:srgbClr val="000000"/>
      </a:dk1>
      <a:lt1>
        <a:srgbClr val="FFFFFF"/>
      </a:lt1>
      <a:dk2>
        <a:srgbClr val="242A32"/>
      </a:dk2>
      <a:lt2>
        <a:srgbClr val="E7E6E6"/>
      </a:lt2>
      <a:accent1>
        <a:srgbClr val="3388DF"/>
      </a:accent1>
      <a:accent2>
        <a:srgbClr val="242A32"/>
      </a:accent2>
      <a:accent3>
        <a:srgbClr val="FFFFFF"/>
      </a:accent3>
      <a:accent4>
        <a:srgbClr val="FFFFFF"/>
      </a:accent4>
      <a:accent5>
        <a:srgbClr val="FFFFFF"/>
      </a:accent5>
      <a:accent6>
        <a:srgbClr val="FFFF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1627</Words>
  <Application>Microsoft Office PowerPoint</Application>
  <PresentationFormat>宽屏</PresentationFormat>
  <Paragraphs>167</Paragraphs>
  <Slides>29</Slides>
  <Notes>27</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29</vt:i4>
      </vt:variant>
    </vt:vector>
  </HeadingPairs>
  <TitlesOfParts>
    <vt:vector size="36" baseType="lpstr">
      <vt:lpstr>Microsoft Yahei</vt:lpstr>
      <vt:lpstr>Arial</vt:lpstr>
      <vt:lpstr>Calibri</vt:lpstr>
      <vt:lpstr>Roboto</vt:lpstr>
      <vt:lpstr>Times New Roman</vt:lpstr>
      <vt:lpstr>Office Theme</vt:lpstr>
      <vt:lpstr>Office 主题</vt:lpstr>
      <vt:lpstr>Garbage Classification - Based on Rules of Shanghai Garbage Classification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Garbage Classification - Based on Rules of Shanghai Garbage Classification System</dc:title>
  <cp:lastModifiedBy>He Wenbin</cp:lastModifiedBy>
  <cp:revision>63</cp:revision>
  <dcterms:created xsi:type="dcterms:W3CDTF">2018-08-09T03:08:00Z</dcterms:created>
  <dcterms:modified xsi:type="dcterms:W3CDTF">2022-11-12T16:59:08Z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